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embeddedFontLst>
    <p:embeddedFont>
      <p:font typeface="Century Gothic" panose="020B0502020202020204" pitchFamily="34" charset="0"/>
      <p:regular r:id="rId23"/>
      <p:bold r:id="rId24"/>
      <p:italic r:id="rId25"/>
      <p:boldItalic r:id="rId26"/>
    </p:embeddedFont>
    <p:embeddedFont>
      <p:font typeface="Arial Narrow" panose="020B060602020203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ii4VDp/Jj3hbiwmFXZwNFufJPF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002A2F8-14EA-4B9F-94F2-7A350DF2151F}">
  <a:tblStyle styleId="{1002A2F8-14EA-4B9F-94F2-7A350DF2151F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4F6E7"/>
          </a:solidFill>
        </a:fill>
      </a:tcStyle>
    </a:wholeTbl>
    <a:band1H>
      <a:tcTxStyle/>
      <a:tcStyle>
        <a:tcBdr/>
        <a:fill>
          <a:solidFill>
            <a:srgbClr val="E8EDC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8EDCD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4F6E7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F4F6E7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84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90864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6700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ccc5aaf96c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ccc5aaf96c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4606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ccc5aaf96c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ccc5aaf96c_0_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6617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59973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ccc5aaf96c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2ccc5aaf96c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98165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ccc5aaf96c_1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ccc5aaf96c_1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72159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ccc5aaf96c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ccc5aaf96c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31551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92363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10799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64535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9726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cc1b865e2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cc1b865e2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348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ccc5aaf96c_1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2ccc5aaf96c_1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7074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7170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9574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3350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cc1b865e2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cc1b865e2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1561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ccc5aaf96c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ccc5aaf96c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1215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ccc5aaf96c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ccc5aaf96c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2297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ccc5aaf96c_0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ccc5aaf96c_0_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7388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de título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1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rotWithShape="1">
            <a:blip r:embed="rId2">
              <a:alphaModFix amt="45000"/>
            </a:blip>
            <a:tile tx="-31750" ty="-120650" sx="100000" sy="100000" flip="xy" algn="tl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11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EFEFE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11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11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11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9" name="Google Shape;19;p11"/>
            <p:cNvCxnSpPr/>
            <p:nvPr/>
          </p:nvCxnSpPr>
          <p:spPr>
            <a:xfrm>
              <a:off x="5318306" y="1386268"/>
              <a:ext cx="0" cy="640080"/>
            </a:xfrm>
            <a:prstGeom prst="straightConnector1">
              <a:avLst/>
            </a:prstGeom>
            <a:solidFill>
              <a:srgbClr val="FEFEFE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0" name="Google Shape;20;p11"/>
            <p:cNvCxnSpPr/>
            <p:nvPr/>
          </p:nvCxnSpPr>
          <p:spPr>
            <a:xfrm>
              <a:off x="6885637" y="1386268"/>
              <a:ext cx="0" cy="640080"/>
            </a:xfrm>
            <a:prstGeom prst="straightConnector1">
              <a:avLst/>
            </a:prstGeom>
            <a:solidFill>
              <a:srgbClr val="FEFEFE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1" name="Google Shape;21;p11"/>
            <p:cNvCxnSpPr/>
            <p:nvPr/>
          </p:nvCxnSpPr>
          <p:spPr>
            <a:xfrm>
              <a:off x="5318306" y="2031563"/>
              <a:ext cx="1567331" cy="0"/>
            </a:xfrm>
            <a:prstGeom prst="straightConnector1">
              <a:avLst/>
            </a:prstGeom>
            <a:solidFill>
              <a:srgbClr val="FEFEFE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2" name="Google Shape;22;p11"/>
          <p:cNvSpPr txBox="1"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entury Gothic"/>
              <a:buNone/>
              <a:defRPr sz="7200" b="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dt" idx="10"/>
          </p:nvPr>
        </p:nvSpPr>
        <p:spPr>
          <a:xfrm>
            <a:off x="5318760" y="1341255"/>
            <a:ext cx="1554480" cy="527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ftr" idx="11"/>
          </p:nvPr>
        </p:nvSpPr>
        <p:spPr>
          <a:xfrm>
            <a:off x="1453896" y="5212080"/>
            <a:ext cx="59055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sldNum" idx="12"/>
          </p:nvPr>
        </p:nvSpPr>
        <p:spPr>
          <a:xfrm>
            <a:off x="8606919" y="5212080"/>
            <a:ext cx="2111881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body" idx="1"/>
          </p:nvPr>
        </p:nvSpPr>
        <p:spPr>
          <a:xfrm rot="5400000">
            <a:off x="4130040" y="-960120"/>
            <a:ext cx="3931920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dt" idx="10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ftr" idx="11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sldNum" idx="12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>
            <a:spLocks noGrp="1"/>
          </p:cNvSpPr>
          <p:nvPr>
            <p:ph type="title"/>
          </p:nvPr>
        </p:nvSpPr>
        <p:spPr>
          <a:xfrm rot="5400000">
            <a:off x="7543800" y="2209800"/>
            <a:ext cx="52578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body" idx="1"/>
          </p:nvPr>
        </p:nvSpPr>
        <p:spPr>
          <a:xfrm rot="5400000">
            <a:off x="2247900" y="-647700"/>
            <a:ext cx="5257800" cy="80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dt" idx="10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ftr" idx="11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sldNum" idx="12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dt" idx="10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ftr" idx="11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sldNum" idx="12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cabezado de sección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2">
              <a:alphaModFix amt="40000"/>
            </a:blip>
            <a:tile tx="-31750" ty="-120650" sx="100000" sy="100000" flip="xy" algn="tl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13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EFEFE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1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13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38;p1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9" name="Google Shape;39;p13"/>
            <p:cNvCxnSpPr/>
            <p:nvPr/>
          </p:nvCxnSpPr>
          <p:spPr>
            <a:xfrm>
              <a:off x="5318306" y="1386268"/>
              <a:ext cx="0" cy="640080"/>
            </a:xfrm>
            <a:prstGeom prst="straightConnector1">
              <a:avLst/>
            </a:prstGeom>
            <a:solidFill>
              <a:srgbClr val="FEFEFE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0" name="Google Shape;40;p13"/>
            <p:cNvCxnSpPr/>
            <p:nvPr/>
          </p:nvCxnSpPr>
          <p:spPr>
            <a:xfrm>
              <a:off x="6885637" y="1386268"/>
              <a:ext cx="0" cy="640080"/>
            </a:xfrm>
            <a:prstGeom prst="straightConnector1">
              <a:avLst/>
            </a:prstGeom>
            <a:solidFill>
              <a:srgbClr val="FEFEFE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1" name="Google Shape;41;p13"/>
            <p:cNvCxnSpPr/>
            <p:nvPr/>
          </p:nvCxnSpPr>
          <p:spPr>
            <a:xfrm>
              <a:off x="5318306" y="2031563"/>
              <a:ext cx="1567331" cy="0"/>
            </a:xfrm>
            <a:prstGeom prst="straightConnector1">
              <a:avLst/>
            </a:prstGeom>
            <a:solidFill>
              <a:srgbClr val="FEFEFE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2" name="Google Shape;42;p13"/>
          <p:cNvSpPr txBox="1"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entury Gothic"/>
              <a:buNone/>
              <a:defRPr sz="7200" b="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dt" idx="10"/>
          </p:nvPr>
        </p:nvSpPr>
        <p:spPr>
          <a:xfrm>
            <a:off x="5321808" y="1344502"/>
            <a:ext cx="1554480" cy="53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ftr" idx="11"/>
          </p:nvPr>
        </p:nvSpPr>
        <p:spPr>
          <a:xfrm>
            <a:off x="1453896" y="5212080"/>
            <a:ext cx="5907024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ldNum" idx="12"/>
          </p:nvPr>
        </p:nvSpPr>
        <p:spPr>
          <a:xfrm>
            <a:off x="8604504" y="5212080"/>
            <a:ext cx="2112264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4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4754880" cy="374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body" idx="2"/>
          </p:nvPr>
        </p:nvSpPr>
        <p:spPr>
          <a:xfrm>
            <a:off x="6370320" y="2103120"/>
            <a:ext cx="4754880" cy="374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2"/>
          </p:nvPr>
        </p:nvSpPr>
        <p:spPr>
          <a:xfrm>
            <a:off x="1069848" y="2755898"/>
            <a:ext cx="475488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body" idx="3"/>
          </p:nvPr>
        </p:nvSpPr>
        <p:spPr>
          <a:xfrm>
            <a:off x="6373368" y="2074334"/>
            <a:ext cx="475488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body" idx="4"/>
          </p:nvPr>
        </p:nvSpPr>
        <p:spPr>
          <a:xfrm>
            <a:off x="6373368" y="2756581"/>
            <a:ext cx="475488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dt" idx="10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ftr" idx="11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ldNum" idx="12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dt" idx="10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ftr" idx="11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dt" idx="10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ftr" idx="11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sldNum" idx="12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ido con título" type="objTx">
  <p:cSld name="OBJECT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8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8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None/>
              <a:defRPr sz="2800" b="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body" idx="1"/>
          </p:nvPr>
        </p:nvSpPr>
        <p:spPr>
          <a:xfrm>
            <a:off x="790575" y="704850"/>
            <a:ext cx="756285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900"/>
              <a:buChar char="•"/>
              <a:defRPr sz="1900"/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body" idx="2"/>
          </p:nvPr>
        </p:nvSpPr>
        <p:spPr>
          <a:xfrm>
            <a:off x="9296400" y="2286000"/>
            <a:ext cx="243078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dt" idx="10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ftr" idx="11"/>
          </p:nvPr>
        </p:nvSpPr>
        <p:spPr>
          <a:xfrm>
            <a:off x="3439158" y="6214535"/>
            <a:ext cx="5184648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sldNum" idx="12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82" name="Google Shape;82;p1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9525" cap="sq" cmpd="sng">
            <a:solidFill>
              <a:srgbClr val="FEFEF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n con título" type="picTx">
  <p:cSld name="PICTURE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lt1"/>
          </a:solidFill>
          <a:ln w="9525" cap="sq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>
            <a:spLocks noGrp="1"/>
          </p:cNvSpPr>
          <p:nvPr>
            <p:ph type="pic" idx="2"/>
          </p:nvPr>
        </p:nvSpPr>
        <p:spPr>
          <a:xfrm>
            <a:off x="228599" y="237744"/>
            <a:ext cx="8601076" cy="6382512"/>
          </a:xfrm>
          <a:prstGeom prst="rect">
            <a:avLst/>
          </a:prstGeom>
          <a:solidFill>
            <a:srgbClr val="808080"/>
          </a:solidFill>
          <a:ln>
            <a:noFill/>
          </a:ln>
        </p:spPr>
      </p:sp>
      <p:sp>
        <p:nvSpPr>
          <p:cNvPr id="88" name="Google Shape;88;p19"/>
          <p:cNvSpPr txBox="1">
            <a:spLocks noGrp="1"/>
          </p:cNvSpPr>
          <p:nvPr>
            <p:ph type="body" idx="1"/>
          </p:nvPr>
        </p:nvSpPr>
        <p:spPr>
          <a:xfrm>
            <a:off x="9296400" y="2286000"/>
            <a:ext cx="2432304" cy="3502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dt" idx="10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ftr" idx="11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sldNum" idx="12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0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  <a:defRPr sz="4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EEEAE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EEAE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dt" idx="10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ftr" idx="11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sldNum" idx="12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"/>
          <p:cNvSpPr txBox="1"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entury Gothic"/>
              <a:buNone/>
            </a:pPr>
            <a:r>
              <a:rPr lang="es-ES"/>
              <a:t>PROGRAMACIÓN POR PROYECTOS</a:t>
            </a:r>
            <a:endParaRPr/>
          </a:p>
        </p:txBody>
      </p:sp>
      <p:sp>
        <p:nvSpPr>
          <p:cNvPr id="109" name="Google Shape;109;p1"/>
          <p:cNvSpPr txBox="1"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s-ES"/>
              <a:t>Colegio Salesianos el Pilar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ccc5aaf96c_1_7"/>
          <p:cNvSpPr txBox="1">
            <a:spLocks noGrp="1"/>
          </p:cNvSpPr>
          <p:nvPr>
            <p:ph type="title"/>
          </p:nvPr>
        </p:nvSpPr>
        <p:spPr>
          <a:xfrm>
            <a:off x="532775" y="455219"/>
            <a:ext cx="10058400" cy="1371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CADA CARPETA: </a:t>
            </a:r>
            <a:endParaRPr/>
          </a:p>
        </p:txBody>
      </p:sp>
      <p:pic>
        <p:nvPicPr>
          <p:cNvPr id="210" name="Google Shape;210;g2ccc5aaf96c_1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0950" y="1536375"/>
            <a:ext cx="7420151" cy="481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ccc5aaf96c_0_284"/>
          <p:cNvSpPr txBox="1">
            <a:spLocks noGrp="1"/>
          </p:cNvSpPr>
          <p:nvPr>
            <p:ph type="title"/>
          </p:nvPr>
        </p:nvSpPr>
        <p:spPr>
          <a:xfrm>
            <a:off x="589125" y="523169"/>
            <a:ext cx="10058400" cy="1371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CARPETAS ACTIVIDADES</a:t>
            </a:r>
            <a:endParaRPr/>
          </a:p>
        </p:txBody>
      </p:sp>
      <p:sp>
        <p:nvSpPr>
          <p:cNvPr id="216" name="Google Shape;216;g2ccc5aaf96c_0_284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7" name="Google Shape;217;g2ccc5aaf96c_0_2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500" y="1744350"/>
            <a:ext cx="10172700" cy="456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</a:pPr>
            <a:r>
              <a:rPr lang="es-ES"/>
              <a:t>¿CUÁNDO Y CÓMO?</a:t>
            </a:r>
            <a:endParaRPr/>
          </a:p>
        </p:txBody>
      </p:sp>
      <p:sp>
        <p:nvSpPr>
          <p:cNvPr id="223" name="Google Shape;223;p4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s-ES"/>
              <a:t>Todos los proyectos se inician con una motivación o reto y se cierra con un producto final, vídeo, gymkana deportiva, fiestas con actividades con los padres, invitación a la exposición del museo, etc.</a:t>
            </a:r>
            <a:endParaRPr/>
          </a:p>
          <a:p>
            <a:pPr marL="1828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8288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s-ES"/>
              <a:t>Nos seguimos reuniendo al mediodía cada 15 días para programar la quincena de actividades en el CUADERNO del PROFESOR. Por parejas de curso y la coordinadora.</a:t>
            </a:r>
            <a:endParaRPr/>
          </a:p>
          <a:p>
            <a:pPr marL="1828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8288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s-ES"/>
              <a:t>Las actividades se combinan para trabajar una o varias áreas del currículo.</a:t>
            </a:r>
            <a:endParaRPr/>
          </a:p>
          <a:p>
            <a:pPr marL="18288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/>
          </a:p>
          <a:p>
            <a:pPr marL="182880" lvl="0" indent="-1828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ccc5aaf96c_1_29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APRENDIZAJE COOPERATIVO:</a:t>
            </a:r>
            <a:endParaRPr/>
          </a:p>
        </p:txBody>
      </p:sp>
      <p:sp>
        <p:nvSpPr>
          <p:cNvPr id="229" name="Google Shape;229;g2ccc5aaf96c_1_29"/>
          <p:cNvSpPr txBox="1"/>
          <p:nvPr/>
        </p:nvSpPr>
        <p:spPr>
          <a:xfrm>
            <a:off x="597250" y="1790000"/>
            <a:ext cx="10886700" cy="10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ROLES(se rotan cada 15 días):</a:t>
            </a:r>
            <a:endParaRPr sz="20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Repartidor </a:t>
            </a:r>
            <a:r>
              <a:rPr lang="es-ES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(desde 3 años):</a:t>
            </a:r>
            <a:r>
              <a:rPr lang="es-E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 el encargado de recoger el material necesario para la actividad y mantenerlo limpio y ordenado. 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Director de orquesta</a:t>
            </a:r>
            <a:r>
              <a:rPr lang="es-ES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(desde 3 años):</a:t>
            </a:r>
            <a:r>
              <a:rPr lang="es-E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 el   encargado de mantener el nivel de ruido en el grupo.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Presentador </a:t>
            </a:r>
            <a:r>
              <a:rPr lang="es-ES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(desde 4 años):</a:t>
            </a:r>
            <a:r>
              <a:rPr lang="es-E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 el encargado de presentar el resultado final del reto o tarea que ha puesto el profesor y/o hablar con el profesor si el grupo tiene una duda. 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Detective</a:t>
            </a:r>
            <a:r>
              <a:rPr lang="es-ES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(desde 4 años) :</a:t>
            </a:r>
            <a:r>
              <a:rPr lang="es-E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 el encargado de asegurar que cada miembro del equipo está cumpliendo su rol y que se está realizando la tarea o reto siguiendo las indicaciones del profesor. 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EQUIPOS SE CAMBIAN CADA MES Y MEDIO. PAREJAS DE GEMELOS</a:t>
            </a: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ccc5aaf96c_1_52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RINCONES DE APRENDIZAJE</a:t>
            </a:r>
            <a:endParaRPr/>
          </a:p>
        </p:txBody>
      </p:sp>
      <p:sp>
        <p:nvSpPr>
          <p:cNvPr id="235" name="Google Shape;235;g2ccc5aaf96c_1_52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s-ES" sz="1600">
                <a:latin typeface="Twentieth Century"/>
                <a:ea typeface="Twentieth Century"/>
                <a:cs typeface="Twentieth Century"/>
                <a:sym typeface="Twentieth Century"/>
              </a:rPr>
              <a:t>Las actividades del proyecto engloban tanto momentos de trabajo individual, de asamblea y de juego a través de rincones de aprendizaje: </a:t>
            </a:r>
            <a:endParaRPr sz="160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742950" lvl="1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✔"/>
            </a:pPr>
            <a:r>
              <a:rPr lang="es-ES" u="sng">
                <a:latin typeface="Twentieth Century"/>
                <a:ea typeface="Twentieth Century"/>
                <a:cs typeface="Twentieth Century"/>
                <a:sym typeface="Twentieth Century"/>
              </a:rPr>
              <a:t>APRENDIZAJE LÓGICO – MATEMÁTICO: </a:t>
            </a:r>
            <a:r>
              <a:rPr lang="es-ES">
                <a:latin typeface="Twentieth Century"/>
                <a:ea typeface="Twentieth Century"/>
                <a:cs typeface="Twentieth Century"/>
                <a:sym typeface="Twentieth Century"/>
              </a:rPr>
              <a:t>a través de varios juegos y actividades manipulativas trabajamos el área.  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742950" lvl="1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✔"/>
            </a:pPr>
            <a:r>
              <a:rPr lang="es-ES" u="sng">
                <a:latin typeface="Twentieth Century"/>
                <a:ea typeface="Twentieth Century"/>
                <a:cs typeface="Twentieth Century"/>
                <a:sym typeface="Twentieth Century"/>
              </a:rPr>
              <a:t>PSICOMOTRICIDAD FINA:</a:t>
            </a:r>
            <a:r>
              <a:rPr lang="es-ES">
                <a:latin typeface="Twentieth Century"/>
                <a:ea typeface="Twentieth Century"/>
                <a:cs typeface="Twentieth Century"/>
                <a:sym typeface="Twentieth Century"/>
              </a:rPr>
              <a:t> se trabajan diferentes juegos para mejorar la habilidad psicomotriz. </a:t>
            </a:r>
            <a:endParaRPr sz="120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742950" lvl="1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✔"/>
            </a:pPr>
            <a:r>
              <a:rPr lang="es-ES" u="sng">
                <a:latin typeface="Twentieth Century"/>
                <a:ea typeface="Twentieth Century"/>
                <a:cs typeface="Twentieth Century"/>
                <a:sym typeface="Twentieth Century"/>
              </a:rPr>
              <a:t>SOMOS ARTÍSTAS</a:t>
            </a:r>
            <a:r>
              <a:rPr lang="es-ES">
                <a:latin typeface="Twentieth Century"/>
                <a:ea typeface="Twentieth Century"/>
                <a:cs typeface="Twentieth Century"/>
                <a:sym typeface="Twentieth Century"/>
              </a:rPr>
              <a:t>: Dentro del rincón no se pretende trabajar tanto la técnica ni los contenidos pictóricos, para eso ya está el área de plástica, como la Creatividad.</a:t>
            </a:r>
            <a:endParaRPr sz="120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742950" lvl="1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✔"/>
            </a:pPr>
            <a:r>
              <a:rPr lang="es-ES" u="sng">
                <a:latin typeface="Twentieth Century"/>
                <a:ea typeface="Twentieth Century"/>
                <a:cs typeface="Twentieth Century"/>
                <a:sym typeface="Twentieth Century"/>
              </a:rPr>
              <a:t>JUEGO SIMBÓLICO: </a:t>
            </a:r>
            <a:r>
              <a:rPr lang="es-ES">
                <a:latin typeface="Twentieth Century"/>
                <a:ea typeface="Twentieth Century"/>
                <a:cs typeface="Twentieth Century"/>
                <a:sym typeface="Twentieth Century"/>
              </a:rPr>
              <a:t>Jugar a como si…. Cocinita, construcciones, casita, bebés</a:t>
            </a:r>
            <a:endParaRPr u="sng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ccc5aaf96c_1_23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wentieth Century"/>
              <a:buNone/>
            </a:pPr>
            <a:r>
              <a:rPr lang="es-ES" sz="4000">
                <a:latin typeface="Twentieth Century"/>
                <a:ea typeface="Twentieth Century"/>
                <a:cs typeface="Twentieth Century"/>
                <a:sym typeface="Twentieth Century"/>
              </a:rPr>
              <a:t>PDB</a:t>
            </a:r>
            <a:endParaRPr/>
          </a:p>
        </p:txBody>
      </p:sp>
      <p:sp>
        <p:nvSpPr>
          <p:cNvPr id="241" name="Google Shape;241;g2ccc5aaf96c_1_23"/>
          <p:cNvSpPr txBox="1">
            <a:spLocks noGrp="1"/>
          </p:cNvSpPr>
          <p:nvPr>
            <p:ph type="body" idx="1"/>
          </p:nvPr>
        </p:nvSpPr>
        <p:spPr>
          <a:xfrm>
            <a:off x="635825" y="2440400"/>
            <a:ext cx="6660300" cy="255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just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s-ES" sz="1600">
                <a:solidFill>
                  <a:schemeClr val="dk1"/>
                </a:solidFill>
              </a:rPr>
              <a:t>Trabajamos circuitos de movimientos: arrastre, gateo, escalera de braquiación. Cuyo objetivo es conseguir una correcta organización neurológica en las distintas etapas del desarrollo del cerebro desde los 3 a los 6 años.</a:t>
            </a:r>
            <a:endParaRPr sz="16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08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s-ES" sz="1600">
                <a:solidFill>
                  <a:schemeClr val="dk1"/>
                </a:solidFill>
              </a:rPr>
              <a:t>Queremos ayudar a conseguir y desarrollar una buena convergencia visual, necesaria para la lectura, la escritura y el correcto desarrollo del sistema nervioso; consolidando circuitos neuronales necesarios para el aprendizaje.</a:t>
            </a:r>
            <a:r>
              <a:rPr lang="es-ES" sz="16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endParaRPr sz="16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2" name="Google Shape;242;g2ccc5aaf96c_1_23" descr="Imagen que contiene interior, tabla, niña, joven  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50350" y="2032712"/>
            <a:ext cx="3723426" cy="279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7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</a:pPr>
            <a:r>
              <a:rPr lang="es-ES"/>
              <a:t>CONOCIMIENTO MATEMÁTICO</a:t>
            </a:r>
            <a:endParaRPr/>
          </a:p>
        </p:txBody>
      </p:sp>
      <p:grpSp>
        <p:nvGrpSpPr>
          <p:cNvPr id="248" name="Google Shape;248;p7"/>
          <p:cNvGrpSpPr/>
          <p:nvPr/>
        </p:nvGrpSpPr>
        <p:grpSpPr>
          <a:xfrm>
            <a:off x="1466088" y="1856618"/>
            <a:ext cx="9659111" cy="3163686"/>
            <a:chOff x="0" y="386"/>
            <a:chExt cx="9659111" cy="3163686"/>
          </a:xfrm>
        </p:grpSpPr>
        <p:sp>
          <p:nvSpPr>
            <p:cNvPr id="249" name="Google Shape;249;p7"/>
            <p:cNvSpPr/>
            <p:nvPr/>
          </p:nvSpPr>
          <p:spPr>
            <a:xfrm>
              <a:off x="3863644" y="386"/>
              <a:ext cx="5795467" cy="1506517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CFDECC">
                <a:alpha val="89803"/>
              </a:srgbClr>
            </a:solidFill>
            <a:ln w="12700" cap="flat" cmpd="sng">
              <a:solidFill>
                <a:srgbClr val="CFDECC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7"/>
            <p:cNvSpPr txBox="1"/>
            <p:nvPr/>
          </p:nvSpPr>
          <p:spPr>
            <a:xfrm>
              <a:off x="3863644" y="188701"/>
              <a:ext cx="5230523" cy="1129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75" tIns="6975" rIns="6975" bIns="6975" anchor="t" anchorCtr="0">
              <a:noAutofit/>
            </a:bodyPr>
            <a:lstStyle/>
            <a:p>
              <a:pPr marL="57150" marR="0" lvl="1" indent="-698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Century Gothic"/>
                <a:buChar char="•"/>
              </a:pPr>
              <a:r>
                <a:rPr lang="es-ES" sz="11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Para trabajar el número:</a:t>
              </a:r>
              <a:endPara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114300" marR="0" lvl="2" indent="-6985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Century Gothic"/>
                <a:buChar char="•"/>
              </a:pPr>
              <a:r>
                <a:rPr lang="es-ES" sz="11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Recta numérica y tabla del 100</a:t>
              </a:r>
              <a:endPara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114300" marR="0" lvl="2" indent="-6985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Century Gothic"/>
                <a:buChar char="•"/>
              </a:pPr>
              <a:r>
                <a:rPr lang="es-ES" sz="11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Subitización </a:t>
              </a:r>
              <a:endPara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114300" marR="0" lvl="2" indent="-6985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Century Gothic"/>
                <a:buChar char="•"/>
              </a:pPr>
              <a:r>
                <a:rPr lang="es-ES" sz="11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Descomposición del número</a:t>
              </a:r>
              <a:endPara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114300" marR="0" lvl="2" indent="-6985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Century Gothic"/>
                <a:buChar char="•"/>
              </a:pPr>
              <a:r>
                <a:rPr lang="es-ES" sz="11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Problemas matemáticos</a:t>
              </a:r>
              <a:endPara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57150" marR="0" lvl="1" indent="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Century Gothic"/>
                <a:buNone/>
              </a:pPr>
              <a:endPara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0" y="386"/>
              <a:ext cx="3863644" cy="1506517"/>
            </a:xfrm>
            <a:prstGeom prst="roundRect">
              <a:avLst>
                <a:gd name="adj" fmla="val 16667"/>
              </a:avLst>
            </a:prstGeom>
            <a:solidFill>
              <a:srgbClr val="539E36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7"/>
            <p:cNvSpPr txBox="1"/>
            <p:nvPr/>
          </p:nvSpPr>
          <p:spPr>
            <a:xfrm>
              <a:off x="73542" y="73928"/>
              <a:ext cx="3716560" cy="13594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8575" tIns="74275" rIns="148575" bIns="7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39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ABN</a:t>
              </a:r>
              <a:endParaRPr sz="3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3863644" y="1657555"/>
              <a:ext cx="5795467" cy="1506517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CFDECC">
                <a:alpha val="89803"/>
              </a:srgbClr>
            </a:solidFill>
            <a:ln w="12700" cap="flat" cmpd="sng">
              <a:solidFill>
                <a:srgbClr val="CFDECC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7"/>
            <p:cNvSpPr txBox="1"/>
            <p:nvPr/>
          </p:nvSpPr>
          <p:spPr>
            <a:xfrm>
              <a:off x="3863644" y="1845870"/>
              <a:ext cx="5230523" cy="1129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75" tIns="6975" rIns="6975" bIns="6975" anchor="t" anchorCtr="0">
              <a:noAutofit/>
            </a:bodyPr>
            <a:lstStyle/>
            <a:p>
              <a:pPr marL="57150" marR="0" lvl="1" indent="-698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Century Gothic"/>
                <a:buChar char="•"/>
              </a:pPr>
              <a:r>
                <a:rPr lang="es-ES" sz="11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Para trabajar conceptos espaciales, medidas, formas, y otros conceptos matemáticos se trabaja con el método CEMA:</a:t>
              </a:r>
              <a:endPara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114300" marR="0" lvl="2" indent="-6985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Century Gothic"/>
                <a:buChar char="•"/>
              </a:pPr>
              <a:r>
                <a:rPr lang="es-ES" sz="11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Comprender</a:t>
              </a:r>
              <a:endPara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114300" marR="0" lvl="2" indent="-6985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Century Gothic"/>
                <a:buChar char="•"/>
              </a:pPr>
              <a:r>
                <a:rPr lang="es-ES" sz="11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Enunciar</a:t>
              </a:r>
              <a:endPara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114300" marR="0" lvl="2" indent="-6985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Century Gothic"/>
                <a:buChar char="•"/>
              </a:pPr>
              <a:r>
                <a:rPr lang="es-ES" sz="11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Memorizar </a:t>
              </a:r>
              <a:endPara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114300" marR="0" lvl="2" indent="-69850" algn="l" rtl="0">
                <a:lnSpc>
                  <a:spcPct val="90000"/>
                </a:lnSpc>
                <a:spcBef>
                  <a:spcPts val="165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Century Gothic"/>
                <a:buChar char="•"/>
              </a:pPr>
              <a:r>
                <a:rPr lang="es-ES" sz="11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Aplicar </a:t>
              </a:r>
              <a:endPara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0" y="1657555"/>
              <a:ext cx="3863644" cy="1506517"/>
            </a:xfrm>
            <a:prstGeom prst="roundRect">
              <a:avLst>
                <a:gd name="adj" fmla="val 16667"/>
              </a:avLst>
            </a:prstGeom>
            <a:solidFill>
              <a:srgbClr val="539E36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7"/>
            <p:cNvSpPr txBox="1"/>
            <p:nvPr/>
          </p:nvSpPr>
          <p:spPr>
            <a:xfrm>
              <a:off x="73542" y="1731097"/>
              <a:ext cx="3716560" cy="13594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8575" tIns="74275" rIns="148575" bIns="7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39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Conceptos matemáticos</a:t>
              </a:r>
              <a:endParaRPr sz="3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57" name="Google Shape;257;p7"/>
          <p:cNvSpPr/>
          <p:nvPr/>
        </p:nvSpPr>
        <p:spPr>
          <a:xfrm>
            <a:off x="914400" y="5093208"/>
            <a:ext cx="10524744" cy="1252728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D73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¿CÓMO ORGANIZAMOS LAS SESIONES DE LA SEMANA?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 sesión para trabajar conceptos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 sesión para trabajar ABN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 sesión para trabajar el trazo del número en pequeños grupos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 rincón dedicado al área</a:t>
            </a:r>
            <a:endParaRPr sz="14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"/>
          <p:cNvSpPr txBox="1">
            <a:spLocks noGrp="1"/>
          </p:cNvSpPr>
          <p:nvPr>
            <p:ph type="title"/>
          </p:nvPr>
        </p:nvSpPr>
        <p:spPr>
          <a:xfrm>
            <a:off x="1563350" y="436469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</a:pPr>
            <a:r>
              <a:rPr lang="es-ES"/>
              <a:t>LENGUAJE ORAL Y ESCRITO</a:t>
            </a:r>
            <a:endParaRPr/>
          </a:p>
        </p:txBody>
      </p:sp>
      <p:grpSp>
        <p:nvGrpSpPr>
          <p:cNvPr id="263" name="Google Shape;263;p5"/>
          <p:cNvGrpSpPr/>
          <p:nvPr/>
        </p:nvGrpSpPr>
        <p:grpSpPr>
          <a:xfrm>
            <a:off x="2199437" y="1581912"/>
            <a:ext cx="6783308" cy="4773166"/>
            <a:chOff x="1132637" y="0"/>
            <a:chExt cx="6783308" cy="4773166"/>
          </a:xfrm>
        </p:grpSpPr>
        <p:sp>
          <p:nvSpPr>
            <p:cNvPr id="264" name="Google Shape;264;p5"/>
            <p:cNvSpPr/>
            <p:nvPr/>
          </p:nvSpPr>
          <p:spPr>
            <a:xfrm>
              <a:off x="5558001" y="3235947"/>
              <a:ext cx="2357944" cy="1527413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 w="12700" cap="flat" cmpd="sng">
              <a:solidFill>
                <a:srgbClr val="539E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5"/>
            <p:cNvSpPr txBox="1"/>
            <p:nvPr/>
          </p:nvSpPr>
          <p:spPr>
            <a:xfrm>
              <a:off x="6102211" y="3422627"/>
              <a:ext cx="1583400" cy="107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57150" marR="0" lvl="1" indent="-698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Century Gothic"/>
                <a:buChar char="•"/>
              </a:pPr>
              <a:r>
                <a:rPr lang="es-ES" sz="11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Para trabajar solo el trazo</a:t>
              </a:r>
              <a:endPara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57150" marR="0" lvl="1" indent="-69850" algn="l" rtl="0">
                <a:lnSpc>
                  <a:spcPct val="90000"/>
                </a:lnSpc>
                <a:spcBef>
                  <a:spcPts val="135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Century Gothic"/>
                <a:buChar char="•"/>
              </a:pPr>
              <a:r>
                <a:rPr lang="es-ES" sz="11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Pendiente de cambiarlo</a:t>
              </a:r>
              <a:endPara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1132637" y="3245753"/>
              <a:ext cx="2357944" cy="1527413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 w="12700" cap="flat" cmpd="sng">
              <a:solidFill>
                <a:srgbClr val="539E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5"/>
            <p:cNvSpPr txBox="1"/>
            <p:nvPr/>
          </p:nvSpPr>
          <p:spPr>
            <a:xfrm>
              <a:off x="1166189" y="3661158"/>
              <a:ext cx="1583457" cy="10784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57150" marR="0" lvl="1" indent="-698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Century Gothic"/>
                <a:buChar char="•"/>
              </a:pPr>
              <a:r>
                <a:rPr lang="es-ES" sz="11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Globalizado</a:t>
              </a:r>
              <a:endPara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57150" marR="0" lvl="1" indent="-69850" algn="l" rtl="0">
                <a:lnSpc>
                  <a:spcPct val="90000"/>
                </a:lnSpc>
                <a:spcBef>
                  <a:spcPts val="135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Century Gothic"/>
                <a:buChar char="•"/>
              </a:pPr>
              <a:r>
                <a:rPr lang="es-ES" sz="11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Silábico</a:t>
              </a:r>
              <a:endPara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4979810" y="0"/>
              <a:ext cx="2357944" cy="1527413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5"/>
            <p:cNvSpPr txBox="1"/>
            <p:nvPr/>
          </p:nvSpPr>
          <p:spPr>
            <a:xfrm>
              <a:off x="5945270" y="89752"/>
              <a:ext cx="1583400" cy="107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57150" marR="0" lvl="1" indent="-635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entury Gothic"/>
                <a:buChar char="•"/>
              </a:pPr>
              <a:r>
                <a:rPr lang="es-ES" sz="10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Especial atención en psicomotricidad fina en 3 años</a:t>
              </a:r>
              <a:endPara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57150" marR="0" lvl="1" indent="-63500" algn="l" rtl="0">
                <a:lnSpc>
                  <a:spcPct val="90000"/>
                </a:lnSpc>
                <a:spcBef>
                  <a:spcPts val="135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entury Gothic"/>
                <a:buChar char="•"/>
              </a:pPr>
              <a:r>
                <a:rPr lang="es-ES" sz="10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Manipulativo</a:t>
              </a:r>
              <a:endPara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57150" marR="0" lvl="1" indent="-63500" algn="l" rtl="0">
                <a:lnSpc>
                  <a:spcPct val="90000"/>
                </a:lnSpc>
                <a:spcBef>
                  <a:spcPts val="135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entury Gothic"/>
                <a:buChar char="•"/>
              </a:pPr>
              <a:r>
                <a:rPr lang="es-ES" sz="10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En papel </a:t>
              </a:r>
              <a:endPara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57150" marR="0" lvl="1" indent="-63500" algn="l" rtl="0">
                <a:lnSpc>
                  <a:spcPct val="90000"/>
                </a:lnSpc>
                <a:spcBef>
                  <a:spcPts val="135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entury Gothic"/>
                <a:buChar char="•"/>
              </a:pPr>
              <a:r>
                <a:rPr lang="es-ES" sz="10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Secuenciado por cursos</a:t>
              </a:r>
              <a:endPara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57150" marR="0" lvl="1" indent="0" algn="l" rtl="0">
                <a:lnSpc>
                  <a:spcPct val="90000"/>
                </a:lnSpc>
                <a:spcBef>
                  <a:spcPts val="135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Century Gothic"/>
                <a:buNone/>
              </a:pPr>
              <a:endPara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1132637" y="0"/>
              <a:ext cx="2357944" cy="1527413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 w="12700" cap="flat" cmpd="sng">
              <a:solidFill>
                <a:srgbClr val="539E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5"/>
            <p:cNvSpPr txBox="1"/>
            <p:nvPr/>
          </p:nvSpPr>
          <p:spPr>
            <a:xfrm>
              <a:off x="1166189" y="33552"/>
              <a:ext cx="1583457" cy="10784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57150" marR="0" lvl="1" indent="-635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entury Gothic"/>
                <a:buChar char="•"/>
              </a:pPr>
              <a:r>
                <a:rPr lang="es-ES" sz="10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Poesías, Adivinanzas, Trabalenguas </a:t>
              </a:r>
              <a:endPara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57150" marR="0" lvl="1" indent="-63500" algn="l" rtl="0">
                <a:lnSpc>
                  <a:spcPct val="90000"/>
                </a:lnSpc>
                <a:spcBef>
                  <a:spcPts val="135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entury Gothic"/>
                <a:buChar char="•"/>
              </a:pPr>
              <a:r>
                <a:rPr lang="es-ES" sz="10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Praxias y ejercicios de articulación</a:t>
              </a:r>
              <a:endPara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57150" marR="0" lvl="1" indent="-63500" algn="l" rtl="0">
                <a:lnSpc>
                  <a:spcPct val="90000"/>
                </a:lnSpc>
                <a:spcBef>
                  <a:spcPts val="135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entury Gothic"/>
                <a:buChar char="•"/>
              </a:pPr>
              <a:r>
                <a:rPr lang="es-ES" sz="10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Programa Comunicarnos </a:t>
              </a:r>
              <a:endPara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2120683" y="272070"/>
              <a:ext cx="2066781" cy="206678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539E36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5"/>
            <p:cNvSpPr txBox="1"/>
            <p:nvPr/>
          </p:nvSpPr>
          <p:spPr>
            <a:xfrm>
              <a:off x="2726029" y="877416"/>
              <a:ext cx="1461435" cy="1461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5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Juegos orales</a:t>
              </a:r>
              <a:endParaRPr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4" name="Google Shape;274;p5"/>
            <p:cNvSpPr/>
            <p:nvPr/>
          </p:nvSpPr>
          <p:spPr>
            <a:xfrm rot="5400000">
              <a:off x="4282927" y="272070"/>
              <a:ext cx="2066781" cy="206678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539E36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5"/>
            <p:cNvSpPr txBox="1"/>
            <p:nvPr/>
          </p:nvSpPr>
          <p:spPr>
            <a:xfrm>
              <a:off x="4282927" y="877416"/>
              <a:ext cx="1461435" cy="1461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5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Trazo </a:t>
              </a:r>
              <a:endParaRPr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6" name="Google Shape;276;p5"/>
            <p:cNvSpPr/>
            <p:nvPr/>
          </p:nvSpPr>
          <p:spPr>
            <a:xfrm rot="10800000">
              <a:off x="4282927" y="2434315"/>
              <a:ext cx="2066781" cy="206678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539E36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5"/>
            <p:cNvSpPr txBox="1"/>
            <p:nvPr/>
          </p:nvSpPr>
          <p:spPr>
            <a:xfrm>
              <a:off x="4282927" y="2434315"/>
              <a:ext cx="1461435" cy="1461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5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Libros de “Molalaletra”</a:t>
              </a:r>
              <a:endParaRPr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8" name="Google Shape;278;p5"/>
            <p:cNvSpPr/>
            <p:nvPr/>
          </p:nvSpPr>
          <p:spPr>
            <a:xfrm rot="-5400000">
              <a:off x="2120683" y="2434315"/>
              <a:ext cx="2066781" cy="206678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539E36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5"/>
            <p:cNvSpPr txBox="1"/>
            <p:nvPr/>
          </p:nvSpPr>
          <p:spPr>
            <a:xfrm>
              <a:off x="2726029" y="2434315"/>
              <a:ext cx="1461435" cy="14614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5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Aprendizaje de la lectura mixto</a:t>
              </a:r>
              <a:endParaRPr sz="1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3878401" y="1956998"/>
              <a:ext cx="713588" cy="62051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522" y="60000"/>
                  </a:moveTo>
                  <a:lnTo>
                    <a:pt x="6522" y="60000"/>
                  </a:lnTo>
                  <a:cubicBezTo>
                    <a:pt x="6522" y="34374"/>
                    <a:pt x="25367" y="12492"/>
                    <a:pt x="51107" y="8231"/>
                  </a:cubicBezTo>
                  <a:cubicBezTo>
                    <a:pt x="76848" y="3970"/>
                    <a:pt x="101961" y="18574"/>
                    <a:pt x="110521" y="42783"/>
                  </a:cubicBezTo>
                  <a:lnTo>
                    <a:pt x="116427" y="42783"/>
                  </a:lnTo>
                  <a:lnTo>
                    <a:pt x="106957" y="60000"/>
                  </a:lnTo>
                  <a:lnTo>
                    <a:pt x="90340" y="42783"/>
                  </a:lnTo>
                  <a:lnTo>
                    <a:pt x="95921" y="42783"/>
                  </a:lnTo>
                  <a:lnTo>
                    <a:pt x="95921" y="42783"/>
                  </a:lnTo>
                  <a:cubicBezTo>
                    <a:pt x="87358" y="27416"/>
                    <a:pt x="68572" y="19475"/>
                    <a:pt x="50448" y="23561"/>
                  </a:cubicBezTo>
                  <a:cubicBezTo>
                    <a:pt x="32324" y="27648"/>
                    <a:pt x="19565" y="42702"/>
                    <a:pt x="19565" y="60000"/>
                  </a:cubicBezTo>
                  <a:close/>
                </a:path>
              </a:pathLst>
            </a:custGeom>
            <a:solidFill>
              <a:srgbClr val="B2CCAC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5"/>
            <p:cNvSpPr/>
            <p:nvPr/>
          </p:nvSpPr>
          <p:spPr>
            <a:xfrm rot="10800000">
              <a:off x="3878401" y="2195656"/>
              <a:ext cx="713588" cy="62051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522" y="60000"/>
                  </a:moveTo>
                  <a:lnTo>
                    <a:pt x="6522" y="60000"/>
                  </a:lnTo>
                  <a:cubicBezTo>
                    <a:pt x="6522" y="34374"/>
                    <a:pt x="25367" y="12492"/>
                    <a:pt x="51107" y="8231"/>
                  </a:cubicBezTo>
                  <a:cubicBezTo>
                    <a:pt x="76848" y="3970"/>
                    <a:pt x="101961" y="18574"/>
                    <a:pt x="110521" y="42783"/>
                  </a:cubicBezTo>
                  <a:lnTo>
                    <a:pt x="116427" y="42783"/>
                  </a:lnTo>
                  <a:lnTo>
                    <a:pt x="106957" y="60000"/>
                  </a:lnTo>
                  <a:lnTo>
                    <a:pt x="90340" y="42783"/>
                  </a:lnTo>
                  <a:lnTo>
                    <a:pt x="95921" y="42783"/>
                  </a:lnTo>
                  <a:lnTo>
                    <a:pt x="95921" y="42783"/>
                  </a:lnTo>
                  <a:cubicBezTo>
                    <a:pt x="87358" y="27416"/>
                    <a:pt x="68572" y="19475"/>
                    <a:pt x="50448" y="23561"/>
                  </a:cubicBezTo>
                  <a:cubicBezTo>
                    <a:pt x="32324" y="27648"/>
                    <a:pt x="19565" y="42702"/>
                    <a:pt x="19565" y="60000"/>
                  </a:cubicBezTo>
                  <a:close/>
                </a:path>
              </a:pathLst>
            </a:custGeom>
            <a:solidFill>
              <a:srgbClr val="B2CCAC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2" name="Google Shape;282;p5"/>
          <p:cNvSpPr/>
          <p:nvPr/>
        </p:nvSpPr>
        <p:spPr>
          <a:xfrm>
            <a:off x="9108271" y="1969604"/>
            <a:ext cx="2258700" cy="2640000"/>
          </a:xfrm>
          <a:prstGeom prst="wedgeEllipseCallout">
            <a:avLst>
              <a:gd name="adj1" fmla="val -66187"/>
              <a:gd name="adj2" fmla="val 30962"/>
            </a:avLst>
          </a:prstGeom>
          <a:solidFill>
            <a:schemeClr val="accent1"/>
          </a:solidFill>
          <a:ln w="12700" cap="flat" cmpd="sng">
            <a:solidFill>
              <a:srgbClr val="3D73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Todos los días se realiza al menos una actividad de este área</a:t>
            </a: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8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</a:pPr>
            <a:r>
              <a:rPr lang="es-ES"/>
              <a:t>DESARROLLO EMOCIONAL</a:t>
            </a:r>
            <a:endParaRPr/>
          </a:p>
        </p:txBody>
      </p:sp>
      <p:sp>
        <p:nvSpPr>
          <p:cNvPr id="288" name="Google Shape;288;p8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s-ES"/>
              <a:t>Programa propio que estamos desarrollando</a:t>
            </a:r>
            <a:endParaRPr/>
          </a:p>
          <a:p>
            <a:pPr marL="182880" lvl="0" indent="-1828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</a:pPr>
            <a:r>
              <a:rPr lang="es-ES"/>
              <a:t>Se dedica una sesión fija en el horario, además de otros momentos a lo largo del día</a:t>
            </a:r>
            <a:endParaRPr/>
          </a:p>
          <a:p>
            <a:pPr marL="182880" lvl="0" indent="-1828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</a:pPr>
            <a:r>
              <a:rPr lang="es-ES"/>
              <a:t>Las actividades para el desarrollo de la Inteligencia Emocional en nuestros peques están divididas en cada curso en 9 sesiones trimestrales una por semana. </a:t>
            </a:r>
            <a:endParaRPr/>
          </a:p>
          <a:p>
            <a:pPr marL="731520" lvl="2" indent="-18287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</a:pPr>
            <a:r>
              <a:rPr lang="es-ES"/>
              <a:t>El juego, que es el mecanismo diseñado por la propia naturaleza para empujar al niño a aprender, así como un gran medio para practicar habilidades y capacidades</a:t>
            </a:r>
            <a:endParaRPr/>
          </a:p>
          <a:p>
            <a:pPr marL="731520" lvl="2" indent="-18287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</a:pPr>
            <a:r>
              <a:rPr lang="es-ES"/>
              <a:t>Y los cuentos, con cuyas historias ofrecen a los niños un marco de entrenamiento emocional </a:t>
            </a:r>
            <a:endParaRPr/>
          </a:p>
          <a:p>
            <a:pPr marL="182880" lvl="0" indent="-68579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6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lang="es-ES"/>
              <a:t>Lenguaje y expresión plástica y musical</a:t>
            </a:r>
            <a:endParaRPr/>
          </a:p>
        </p:txBody>
      </p:sp>
      <p:sp>
        <p:nvSpPr>
          <p:cNvPr id="294" name="Google Shape;294;p6"/>
          <p:cNvSpPr txBox="1"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18288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s-ES"/>
              <a:t>Son 3 sesiones en total a la semana: 1 de música y 2 de plástica</a:t>
            </a:r>
            <a:endParaRPr/>
          </a:p>
          <a:p>
            <a:pPr marL="182880" lvl="0" indent="-1828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100000"/>
              <a:buChar char="•"/>
            </a:pPr>
            <a:r>
              <a:rPr lang="es-ES"/>
              <a:t>Se intenta relacionar las actividades con el proyecto, pero no siempre es así.</a:t>
            </a:r>
            <a:endParaRPr/>
          </a:p>
          <a:p>
            <a:pPr marL="182880" lvl="0" indent="-85724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1000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100000"/>
              <a:buNone/>
            </a:pPr>
            <a:r>
              <a:rPr lang="es-ES"/>
              <a:t>PLÁSTICA</a:t>
            </a:r>
            <a:endParaRPr/>
          </a:p>
          <a:p>
            <a:pPr marL="182880" lvl="0" indent="-1828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100000"/>
              <a:buChar char="•"/>
            </a:pPr>
            <a:r>
              <a:rPr lang="es-ES"/>
              <a:t>Realizamos actividades dirigidas en las que se pautan qué hay que hacer y con qué material. Por otro lado, otras en las que se les proporciona el material y a partir de ahí ellos dan rienda suelta a su creatividad.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1000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100000"/>
              <a:buNone/>
            </a:pPr>
            <a:r>
              <a:rPr lang="es-ES"/>
              <a:t>MÚSICA</a:t>
            </a:r>
            <a:endParaRPr/>
          </a:p>
          <a:p>
            <a:pPr marL="182880" lvl="0" indent="-1828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100000"/>
              <a:buChar char="•"/>
            </a:pPr>
            <a:r>
              <a:rPr lang="es-ES"/>
              <a:t>Se trabajan cuatro bloques:</a:t>
            </a:r>
            <a:endParaRPr/>
          </a:p>
          <a:p>
            <a:pPr marL="457200" lvl="1" indent="-18287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s-ES"/>
              <a:t>Atención y discriminación auditiva: discriminación de sonidos (naturaleza, animales, el cuerpo, instrumentales, etc.) </a:t>
            </a:r>
            <a:endParaRPr/>
          </a:p>
          <a:p>
            <a:pPr marL="457200" lvl="1" indent="-18287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s-ES"/>
              <a:t>Cualidades del sonido: rápido – lento, agudo – grave, fuerte – débil.</a:t>
            </a:r>
            <a:endParaRPr/>
          </a:p>
          <a:p>
            <a:pPr marL="457200" lvl="1" indent="-18287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s-ES"/>
              <a:t>Instrumentos musicales</a:t>
            </a:r>
            <a:endParaRPr/>
          </a:p>
          <a:p>
            <a:pPr marL="457200" lvl="1" indent="-18287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s-ES"/>
              <a:t>Danza, dramatización y ritmos: piezas musicales y compositores </a:t>
            </a:r>
            <a:endParaRPr/>
          </a:p>
          <a:p>
            <a:pPr marL="182880" lvl="0" indent="-85724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100000"/>
              <a:buNone/>
            </a:pPr>
            <a:endParaRPr/>
          </a:p>
          <a:p>
            <a:pPr marL="182880" lvl="0" indent="-85724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cc1b865e27_0_0"/>
          <p:cNvSpPr txBox="1">
            <a:spLocks noGrp="1"/>
          </p:cNvSpPr>
          <p:nvPr>
            <p:ph type="title"/>
          </p:nvPr>
        </p:nvSpPr>
        <p:spPr>
          <a:xfrm>
            <a:off x="1066800" y="324044"/>
            <a:ext cx="10058400" cy="1371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¿ POR QUÉ y PARA QUÉ?</a:t>
            </a:r>
            <a:endParaRPr/>
          </a:p>
        </p:txBody>
      </p:sp>
      <p:sp>
        <p:nvSpPr>
          <p:cNvPr id="115" name="Google Shape;115;g2cc1b865e27_0_0"/>
          <p:cNvSpPr txBox="1">
            <a:spLocks noGrp="1"/>
          </p:cNvSpPr>
          <p:nvPr>
            <p:ph type="body" idx="1"/>
          </p:nvPr>
        </p:nvSpPr>
        <p:spPr>
          <a:xfrm>
            <a:off x="475475" y="1527700"/>
            <a:ext cx="11092800" cy="5199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91440" lvl="0" indent="-5333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Pct val="100000"/>
              <a:buFont typeface="Century Gothic"/>
              <a:buChar char=" "/>
            </a:pPr>
            <a:r>
              <a:rPr lang="es-ES" sz="5600" b="1">
                <a:solidFill>
                  <a:srgbClr val="000000"/>
                </a:solidFill>
              </a:rPr>
              <a:t>Partiendo de los conocimientos previos de los niños: </a:t>
            </a:r>
            <a:endParaRPr sz="5600" b="1">
              <a:solidFill>
                <a:srgbClr val="000000"/>
              </a:solidFill>
            </a:endParaRPr>
          </a:p>
          <a:p>
            <a:pPr marL="91440" lvl="0" indent="-5333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wentieth Century"/>
              <a:buChar char=" "/>
            </a:pPr>
            <a:endParaRPr sz="5600">
              <a:solidFill>
                <a:srgbClr val="000000"/>
              </a:solidFill>
            </a:endParaRPr>
          </a:p>
          <a:p>
            <a:pPr marL="742950" lvl="1" indent="-247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Char char="•"/>
            </a:pPr>
            <a:r>
              <a:rPr lang="es-ES" sz="5600"/>
              <a:t>Pretendemos enseñar contenido significativo desde la sorpresa.</a:t>
            </a:r>
            <a:endParaRPr sz="5600"/>
          </a:p>
          <a:p>
            <a:pPr marL="742950" lvl="1" indent="-247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Char char="•"/>
            </a:pPr>
            <a:r>
              <a:rPr lang="es-ES" sz="5600"/>
              <a:t>La motivación y la autoestima aumentan considerablemente.</a:t>
            </a:r>
            <a:endParaRPr sz="5600"/>
          </a:p>
          <a:p>
            <a:pPr marL="742950" lvl="1" indent="-2476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Char char="•"/>
            </a:pPr>
            <a:r>
              <a:rPr lang="es-ES" sz="5600"/>
              <a:t>Desarrollar y potenciar el pensamiento crítico, la cooperación (enseñanza entre iguales, técnicas y role cooperativo)y la comunicación (expresión oral, debates, rutinas de pensamiento).</a:t>
            </a:r>
            <a:endParaRPr sz="5600"/>
          </a:p>
          <a:p>
            <a:pPr marL="742950" lvl="1" indent="-2476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Char char="•"/>
            </a:pPr>
            <a:r>
              <a:rPr lang="es-ES" sz="5600"/>
              <a:t>Investigamos para crear y aprender algo nuevo. (diferentes medios para recabar información).</a:t>
            </a:r>
            <a:endParaRPr sz="5600"/>
          </a:p>
          <a:p>
            <a:pPr marL="742950" lvl="1" indent="-2476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Char char="•"/>
            </a:pPr>
            <a:r>
              <a:rPr lang="es-ES" sz="5600"/>
              <a:t>Permite la participación de todos los alumnos del aula.</a:t>
            </a:r>
            <a:endParaRPr sz="5600"/>
          </a:p>
          <a:p>
            <a:pPr marL="742950" lvl="1" indent="-2476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Char char="•"/>
            </a:pPr>
            <a:r>
              <a:rPr lang="es-ES" sz="5600"/>
              <a:t>Nos adaptamos a los ritmos de cada clase y cada niño. </a:t>
            </a:r>
            <a:endParaRPr sz="5600"/>
          </a:p>
          <a:p>
            <a:pPr marL="742950" lvl="1" indent="-2476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Char char="•"/>
            </a:pPr>
            <a:r>
              <a:rPr lang="es-ES" sz="5600"/>
              <a:t>Y lo más importante, JUGANDO durante todo el proceso. </a:t>
            </a:r>
            <a:endParaRPr sz="5600"/>
          </a:p>
          <a:p>
            <a:pPr marL="742950" lvl="1" indent="-2476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Char char="•"/>
            </a:pPr>
            <a:r>
              <a:rPr lang="es-ES" sz="5600"/>
              <a:t>Nos permite utilizar una metodología que incorpore metodologías activas e innovadoras.</a:t>
            </a:r>
            <a:endParaRPr sz="5600"/>
          </a:p>
          <a:p>
            <a:pPr marL="285750" lvl="0" indent="-1587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550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457200" lvl="0" indent="-3111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Char char=" "/>
            </a:pPr>
            <a:r>
              <a:rPr lang="es-ES" sz="5200"/>
              <a:t>Lo lúdico, el juego, tiene una incidencia importantísima en el aprendizaje, activando el sistema de recompensa cerebral lo que fomenta la motivación, estimula la creatividad y la curiosidad. Es además un instrumento de expresión emocional, favorece la socialización, el desarrollo cognitivo, ejercita diferentes áreas cerebrales y permite trabajar las funciones ejecutivas del cerebro (inhibición, autocontrol, memoria de trabajo, flexibilidad mental y razonamiento), favorece la interacción social, y el seguimiento de pautas y normas de comportamiento.</a:t>
            </a:r>
            <a:endParaRPr sz="5200" b="1"/>
          </a:p>
          <a:p>
            <a:pPr marL="91440" lvl="0" indent="-65955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1CADE4"/>
              </a:buClr>
              <a:buSzPct val="83648"/>
              <a:buFont typeface="Century Gothic"/>
              <a:buChar char=" "/>
            </a:pPr>
            <a:r>
              <a:rPr lang="es-ES" sz="7644" b="1">
                <a:solidFill>
                  <a:srgbClr val="000000"/>
                </a:solidFill>
              </a:rPr>
              <a:t>Los auténticos protagonistas de su aprendizaje son ellos mismos y sus intereses. </a:t>
            </a:r>
            <a:endParaRPr sz="7844">
              <a:solidFill>
                <a:srgbClr val="000000"/>
              </a:solidFill>
            </a:endParaRPr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5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ccc5aaf96c_1_57"/>
          <p:cNvSpPr txBox="1">
            <a:spLocks noGrp="1"/>
          </p:cNvSpPr>
          <p:nvPr>
            <p:ph type="title"/>
          </p:nvPr>
        </p:nvSpPr>
        <p:spPr>
          <a:xfrm>
            <a:off x="503575" y="642600"/>
            <a:ext cx="10933200" cy="1371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400"/>
              <a:t>MUCHAS GRACIAS por ESCUCHAR</a:t>
            </a:r>
            <a:endParaRPr sz="4400"/>
          </a:p>
        </p:txBody>
      </p:sp>
      <p:pic>
        <p:nvPicPr>
          <p:cNvPr id="300" name="Google Shape;300;g2ccc5aaf96c_1_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61452" y="446388"/>
            <a:ext cx="1885950" cy="187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g2ccc5aaf96c_1_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69640" y="1744463"/>
            <a:ext cx="6392114" cy="4286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g2ccc5aaf96c_1_57" descr="Texto  Descripción generada automáticamente"/>
          <p:cNvPicPr preferRelativeResize="0"/>
          <p:nvPr/>
        </p:nvPicPr>
        <p:blipFill rotWithShape="1">
          <a:blip r:embed="rId5">
            <a:alphaModFix/>
          </a:blip>
          <a:srcRect l="1606" r="1606"/>
          <a:stretch/>
        </p:blipFill>
        <p:spPr>
          <a:xfrm>
            <a:off x="441700" y="3719975"/>
            <a:ext cx="3515424" cy="2576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</a:pPr>
            <a:r>
              <a:rPr lang="es-ES"/>
              <a:t>PROYECTOS TRIMESTRALES</a:t>
            </a:r>
            <a:endParaRPr/>
          </a:p>
        </p:txBody>
      </p:sp>
      <p:grpSp>
        <p:nvGrpSpPr>
          <p:cNvPr id="121" name="Google Shape;121;p3"/>
          <p:cNvGrpSpPr/>
          <p:nvPr/>
        </p:nvGrpSpPr>
        <p:grpSpPr>
          <a:xfrm>
            <a:off x="1068027" y="2103438"/>
            <a:ext cx="10055944" cy="3932237"/>
            <a:chOff x="1227" y="0"/>
            <a:chExt cx="10055944" cy="3932237"/>
          </a:xfrm>
        </p:grpSpPr>
        <p:sp>
          <p:nvSpPr>
            <p:cNvPr id="122" name="Google Shape;122;p3"/>
            <p:cNvSpPr/>
            <p:nvPr/>
          </p:nvSpPr>
          <p:spPr>
            <a:xfrm>
              <a:off x="1227" y="0"/>
              <a:ext cx="3192363" cy="3932237"/>
            </a:xfrm>
            <a:prstGeom prst="roundRect">
              <a:avLst>
                <a:gd name="adj" fmla="val 10000"/>
              </a:avLst>
            </a:prstGeom>
            <a:solidFill>
              <a:srgbClr val="CFDE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 txBox="1"/>
            <p:nvPr/>
          </p:nvSpPr>
          <p:spPr>
            <a:xfrm>
              <a:off x="1227" y="0"/>
              <a:ext cx="3192363" cy="11796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5725" tIns="205725" rIns="205725" bIns="2057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54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 AÑOS</a:t>
              </a:r>
              <a:endParaRPr sz="5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320464" y="1180007"/>
              <a:ext cx="2553890" cy="772527"/>
            </a:xfrm>
            <a:prstGeom prst="roundRect">
              <a:avLst>
                <a:gd name="adj" fmla="val 10000"/>
              </a:avLst>
            </a:prstGeom>
            <a:solidFill>
              <a:srgbClr val="539E36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 txBox="1"/>
            <p:nvPr/>
          </p:nvSpPr>
          <p:spPr>
            <a:xfrm>
              <a:off x="343091" y="1202634"/>
              <a:ext cx="2508636" cy="727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5875" tIns="41900" rIns="55875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2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“Aventuras en el cole”</a:t>
              </a:r>
              <a:endPara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320464" y="2071384"/>
              <a:ext cx="2553890" cy="772527"/>
            </a:xfrm>
            <a:prstGeom prst="roundRect">
              <a:avLst>
                <a:gd name="adj" fmla="val 10000"/>
              </a:avLst>
            </a:prstGeom>
            <a:solidFill>
              <a:srgbClr val="539E36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 txBox="1"/>
            <p:nvPr/>
          </p:nvSpPr>
          <p:spPr>
            <a:xfrm>
              <a:off x="343091" y="2094011"/>
              <a:ext cx="2508636" cy="727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5875" tIns="41900" rIns="55875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2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“Leonardo Da Vinci”</a:t>
              </a:r>
              <a:endPara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320464" y="2962762"/>
              <a:ext cx="2553890" cy="772527"/>
            </a:xfrm>
            <a:prstGeom prst="roundRect">
              <a:avLst>
                <a:gd name="adj" fmla="val 10000"/>
              </a:avLst>
            </a:prstGeom>
            <a:solidFill>
              <a:srgbClr val="539E36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 txBox="1"/>
            <p:nvPr/>
          </p:nvSpPr>
          <p:spPr>
            <a:xfrm>
              <a:off x="343091" y="2985389"/>
              <a:ext cx="2508636" cy="727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5875" tIns="41900" rIns="55875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2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“La Prehistoria”</a:t>
              </a:r>
              <a:endPara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3433018" y="0"/>
              <a:ext cx="3192363" cy="3932237"/>
            </a:xfrm>
            <a:prstGeom prst="roundRect">
              <a:avLst>
                <a:gd name="adj" fmla="val 10000"/>
              </a:avLst>
            </a:prstGeom>
            <a:solidFill>
              <a:srgbClr val="CFDE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 txBox="1"/>
            <p:nvPr/>
          </p:nvSpPr>
          <p:spPr>
            <a:xfrm>
              <a:off x="3433018" y="0"/>
              <a:ext cx="3192363" cy="11796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5725" tIns="205725" rIns="205725" bIns="2057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54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4 AÑOS</a:t>
              </a:r>
              <a:endParaRPr sz="5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752254" y="1180007"/>
              <a:ext cx="2553890" cy="772527"/>
            </a:xfrm>
            <a:prstGeom prst="roundRect">
              <a:avLst>
                <a:gd name="adj" fmla="val 10000"/>
              </a:avLst>
            </a:prstGeom>
            <a:solidFill>
              <a:srgbClr val="539E36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 txBox="1"/>
            <p:nvPr/>
          </p:nvSpPr>
          <p:spPr>
            <a:xfrm>
              <a:off x="3774881" y="1202634"/>
              <a:ext cx="2508636" cy="727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5875" tIns="41900" rIns="55875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2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“Un mundo de cuentos”</a:t>
              </a:r>
              <a:endPara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3752254" y="2071384"/>
              <a:ext cx="2553890" cy="772527"/>
            </a:xfrm>
            <a:prstGeom prst="roundRect">
              <a:avLst>
                <a:gd name="adj" fmla="val 10000"/>
              </a:avLst>
            </a:prstGeom>
            <a:solidFill>
              <a:srgbClr val="539E36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 txBox="1"/>
            <p:nvPr/>
          </p:nvSpPr>
          <p:spPr>
            <a:xfrm>
              <a:off x="3774881" y="2094011"/>
              <a:ext cx="2508636" cy="727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5875" tIns="41900" rIns="55875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2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“Picasso”</a:t>
              </a:r>
              <a:endPara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3752254" y="2962762"/>
              <a:ext cx="2553890" cy="772527"/>
            </a:xfrm>
            <a:prstGeom prst="roundRect">
              <a:avLst>
                <a:gd name="adj" fmla="val 10000"/>
              </a:avLst>
            </a:prstGeom>
            <a:solidFill>
              <a:srgbClr val="539E36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 txBox="1"/>
            <p:nvPr/>
          </p:nvSpPr>
          <p:spPr>
            <a:xfrm>
              <a:off x="3774881" y="2985389"/>
              <a:ext cx="2508636" cy="727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5875" tIns="41900" rIns="55875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2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“La Edad Media”</a:t>
              </a:r>
              <a:endPara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6864808" y="0"/>
              <a:ext cx="3192363" cy="3932237"/>
            </a:xfrm>
            <a:prstGeom prst="roundRect">
              <a:avLst>
                <a:gd name="adj" fmla="val 10000"/>
              </a:avLst>
            </a:prstGeom>
            <a:solidFill>
              <a:srgbClr val="CFDE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 txBox="1"/>
            <p:nvPr/>
          </p:nvSpPr>
          <p:spPr>
            <a:xfrm>
              <a:off x="6864808" y="0"/>
              <a:ext cx="3192363" cy="11796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5725" tIns="205725" rIns="205725" bIns="2057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54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5 AÑOS</a:t>
              </a:r>
              <a:endParaRPr sz="5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7184045" y="1180007"/>
              <a:ext cx="2553890" cy="772527"/>
            </a:xfrm>
            <a:prstGeom prst="roundRect">
              <a:avLst>
                <a:gd name="adj" fmla="val 10000"/>
              </a:avLst>
            </a:prstGeom>
            <a:solidFill>
              <a:srgbClr val="539E36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 txBox="1"/>
            <p:nvPr/>
          </p:nvSpPr>
          <p:spPr>
            <a:xfrm>
              <a:off x="7206672" y="1202634"/>
              <a:ext cx="2508636" cy="727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5875" tIns="41900" rIns="55875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2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“El Universo”</a:t>
              </a:r>
              <a:endPara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7184045" y="2071384"/>
              <a:ext cx="2553890" cy="772527"/>
            </a:xfrm>
            <a:prstGeom prst="roundRect">
              <a:avLst>
                <a:gd name="adj" fmla="val 10000"/>
              </a:avLst>
            </a:prstGeom>
            <a:solidFill>
              <a:srgbClr val="539E36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 txBox="1"/>
            <p:nvPr/>
          </p:nvSpPr>
          <p:spPr>
            <a:xfrm>
              <a:off x="7206672" y="2094011"/>
              <a:ext cx="2508636" cy="727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5875" tIns="41900" rIns="55875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2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“Arte contemporáneo”</a:t>
              </a:r>
              <a:endPara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7184045" y="2962762"/>
              <a:ext cx="2553890" cy="772527"/>
            </a:xfrm>
            <a:prstGeom prst="roundRect">
              <a:avLst>
                <a:gd name="adj" fmla="val 10000"/>
              </a:avLst>
            </a:prstGeom>
            <a:solidFill>
              <a:srgbClr val="539E36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 txBox="1"/>
            <p:nvPr/>
          </p:nvSpPr>
          <p:spPr>
            <a:xfrm>
              <a:off x="7206672" y="2985389"/>
              <a:ext cx="2508636" cy="727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5875" tIns="41900" rIns="55875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2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“Vuelta al mundo”</a:t>
              </a:r>
              <a:endPara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"/>
          <p:cNvSpPr txBox="1">
            <a:spLocks noGrp="1"/>
          </p:cNvSpPr>
          <p:nvPr>
            <p:ph type="title"/>
          </p:nvPr>
        </p:nvSpPr>
        <p:spPr>
          <a:xfrm>
            <a:off x="1066800" y="623869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</a:pPr>
            <a:r>
              <a:rPr lang="es-ES"/>
              <a:t>ESTRUCTURA</a:t>
            </a:r>
            <a:endParaRPr/>
          </a:p>
        </p:txBody>
      </p:sp>
      <p:sp>
        <p:nvSpPr>
          <p:cNvPr id="151" name="Google Shape;151;p2"/>
          <p:cNvSpPr/>
          <p:nvPr/>
        </p:nvSpPr>
        <p:spPr>
          <a:xfrm>
            <a:off x="7764425" y="2071050"/>
            <a:ext cx="3016800" cy="1518000"/>
          </a:xfrm>
          <a:prstGeom prst="wave">
            <a:avLst>
              <a:gd name="adj1" fmla="val 12500"/>
              <a:gd name="adj2" fmla="val 0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todo momento se trabaja “Crecimiento en armonía”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2" name="Google Shape;152;p2"/>
          <p:cNvSpPr txBox="1"/>
          <p:nvPr/>
        </p:nvSpPr>
        <p:spPr>
          <a:xfrm>
            <a:off x="10200350" y="4806775"/>
            <a:ext cx="1461600" cy="9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700">
                <a:solidFill>
                  <a:schemeClr val="lt1"/>
                </a:solidFill>
                <a:highlight>
                  <a:schemeClr val="dk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Rincones de aprendizaj</a:t>
            </a:r>
            <a:r>
              <a:rPr lang="es-ES" sz="1800">
                <a:solidFill>
                  <a:schemeClr val="lt1"/>
                </a:solidFill>
                <a:highlight>
                  <a:schemeClr val="dk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1800">
              <a:solidFill>
                <a:schemeClr val="lt1"/>
              </a:solidFill>
              <a:highlight>
                <a:schemeClr val="dk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53" name="Google Shape;153;p2"/>
          <p:cNvCxnSpPr>
            <a:endCxn id="154" idx="0"/>
          </p:cNvCxnSpPr>
          <p:nvPr/>
        </p:nvCxnSpPr>
        <p:spPr>
          <a:xfrm flipH="1">
            <a:off x="2539633" y="1696373"/>
            <a:ext cx="34500" cy="576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55" name="Google Shape;155;p2"/>
          <p:cNvGrpSpPr/>
          <p:nvPr/>
        </p:nvGrpSpPr>
        <p:grpSpPr>
          <a:xfrm>
            <a:off x="569150" y="2112441"/>
            <a:ext cx="10555040" cy="4137147"/>
            <a:chOff x="-43978" y="899210"/>
            <a:chExt cx="10101484" cy="3277987"/>
          </a:xfrm>
        </p:grpSpPr>
        <p:sp>
          <p:nvSpPr>
            <p:cNvPr id="156" name="Google Shape;156;p2"/>
            <p:cNvSpPr/>
            <p:nvPr/>
          </p:nvSpPr>
          <p:spPr>
            <a:xfrm>
              <a:off x="4839242" y="899210"/>
              <a:ext cx="189900" cy="984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>
              <a:noFill/>
            </a:ln>
          </p:spPr>
        </p:sp>
        <p:sp>
          <p:nvSpPr>
            <p:cNvPr id="157" name="Google Shape;157;p2"/>
            <p:cNvSpPr/>
            <p:nvPr/>
          </p:nvSpPr>
          <p:spPr>
            <a:xfrm>
              <a:off x="5029199" y="899210"/>
              <a:ext cx="4167300" cy="2417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11023"/>
                  </a:lnTo>
                  <a:lnTo>
                    <a:pt x="120000" y="111023"/>
                  </a:lnTo>
                  <a:lnTo>
                    <a:pt x="120000" y="120000"/>
                  </a:lnTo>
                </a:path>
              </a:pathLst>
            </a:custGeom>
            <a:noFill/>
            <a:ln>
              <a:noFill/>
            </a:ln>
          </p:spPr>
        </p:sp>
        <p:sp>
          <p:nvSpPr>
            <p:cNvPr id="158" name="Google Shape;158;p2"/>
            <p:cNvSpPr/>
            <p:nvPr/>
          </p:nvSpPr>
          <p:spPr>
            <a:xfrm>
              <a:off x="5029199" y="899210"/>
              <a:ext cx="2083800" cy="2417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11023"/>
                  </a:lnTo>
                  <a:lnTo>
                    <a:pt x="120000" y="111023"/>
                  </a:lnTo>
                  <a:lnTo>
                    <a:pt x="120000" y="120000"/>
                  </a:lnTo>
                </a:path>
              </a:pathLst>
            </a:custGeom>
            <a:noFill/>
            <a:ln>
              <a:noFill/>
            </a:ln>
          </p:spPr>
        </p:sp>
        <p:sp>
          <p:nvSpPr>
            <p:cNvPr id="159" name="Google Shape;159;p2"/>
            <p:cNvSpPr/>
            <p:nvPr/>
          </p:nvSpPr>
          <p:spPr>
            <a:xfrm>
              <a:off x="4983479" y="899210"/>
              <a:ext cx="91500" cy="2417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>
              <a:noFill/>
            </a:ln>
          </p:spPr>
        </p:sp>
        <p:sp>
          <p:nvSpPr>
            <p:cNvPr id="160" name="Google Shape;160;p2"/>
            <p:cNvSpPr/>
            <p:nvPr/>
          </p:nvSpPr>
          <p:spPr>
            <a:xfrm>
              <a:off x="2945538" y="899210"/>
              <a:ext cx="2083800" cy="2417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111023"/>
                  </a:lnTo>
                  <a:lnTo>
                    <a:pt x="0" y="111023"/>
                  </a:lnTo>
                  <a:lnTo>
                    <a:pt x="0" y="120000"/>
                  </a:lnTo>
                </a:path>
              </a:pathLst>
            </a:custGeom>
            <a:noFill/>
            <a:ln>
              <a:noFill/>
            </a:ln>
          </p:spPr>
        </p:sp>
        <p:sp>
          <p:nvSpPr>
            <p:cNvPr id="161" name="Google Shape;161;p2"/>
            <p:cNvSpPr/>
            <p:nvPr/>
          </p:nvSpPr>
          <p:spPr>
            <a:xfrm>
              <a:off x="861876" y="899210"/>
              <a:ext cx="4167300" cy="2417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111023"/>
                  </a:lnTo>
                  <a:lnTo>
                    <a:pt x="0" y="111023"/>
                  </a:lnTo>
                  <a:lnTo>
                    <a:pt x="0" y="120000"/>
                  </a:lnTo>
                </a:path>
              </a:pathLst>
            </a:custGeom>
            <a:noFill/>
            <a:ln>
              <a:noFill/>
            </a:ln>
          </p:spPr>
        </p:sp>
        <p:sp>
          <p:nvSpPr>
            <p:cNvPr id="154" name="Google Shape;154;p2"/>
            <p:cNvSpPr txBox="1"/>
            <p:nvPr/>
          </p:nvSpPr>
          <p:spPr>
            <a:xfrm>
              <a:off x="980832" y="1026642"/>
              <a:ext cx="1722000" cy="86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775" tIns="10775" rIns="10775" bIns="10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7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Actividades propias del Proyecto</a:t>
              </a:r>
              <a:endParaRPr sz="1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859" y="3316197"/>
              <a:ext cx="1722000" cy="86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 txBox="1"/>
            <p:nvPr/>
          </p:nvSpPr>
          <p:spPr>
            <a:xfrm>
              <a:off x="-43978" y="2893073"/>
              <a:ext cx="1722000" cy="86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775" tIns="10775" rIns="10775" bIns="10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7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Lenguaje oral y escrito</a:t>
              </a:r>
              <a:endParaRPr sz="1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2084521" y="3316197"/>
              <a:ext cx="1722000" cy="86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 txBox="1"/>
            <p:nvPr/>
          </p:nvSpPr>
          <p:spPr>
            <a:xfrm>
              <a:off x="1770711" y="2946595"/>
              <a:ext cx="1722000" cy="86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775" tIns="10775" rIns="10775" bIns="10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7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Lenguaje y expresión plástica</a:t>
              </a:r>
              <a:endParaRPr sz="1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4168182" y="3316197"/>
              <a:ext cx="1722000" cy="86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 txBox="1"/>
            <p:nvPr/>
          </p:nvSpPr>
          <p:spPr>
            <a:xfrm>
              <a:off x="3585399" y="2946595"/>
              <a:ext cx="1722000" cy="86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775" tIns="10775" rIns="10775" bIns="10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7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Lenguaje y expresión musical</a:t>
              </a:r>
              <a:endParaRPr sz="1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6251844" y="3316197"/>
              <a:ext cx="1722000" cy="86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 txBox="1"/>
            <p:nvPr/>
          </p:nvSpPr>
          <p:spPr>
            <a:xfrm>
              <a:off x="5307400" y="3026680"/>
              <a:ext cx="1722000" cy="86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775" tIns="10775" rIns="10775" bIns="10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7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Conocimiento matemático</a:t>
              </a:r>
              <a:endParaRPr sz="1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7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(ABN y CONCEPTOS)</a:t>
              </a:r>
              <a:endParaRPr sz="1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8335506" y="3316197"/>
              <a:ext cx="1722000" cy="86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 txBox="1"/>
            <p:nvPr/>
          </p:nvSpPr>
          <p:spPr>
            <a:xfrm>
              <a:off x="7169892" y="3026680"/>
              <a:ext cx="1722000" cy="86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775" tIns="10775" rIns="10775" bIns="10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7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Desarrollo emocional</a:t>
              </a:r>
              <a:endParaRPr sz="1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3117207" y="1453472"/>
              <a:ext cx="1722000" cy="86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 txBox="1"/>
            <p:nvPr/>
          </p:nvSpPr>
          <p:spPr>
            <a:xfrm>
              <a:off x="3396407" y="1026647"/>
              <a:ext cx="1722000" cy="86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775" tIns="10775" rIns="10775" bIns="10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7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“Conocimiento del medio físico y natural”</a:t>
              </a:r>
              <a:endParaRPr sz="1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"/>
          <p:cNvSpPr txBox="1"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lang="es-ES"/>
              <a:t>¿CÓMO TRABAJAMOS EN EL DÍA A DÍA?</a:t>
            </a:r>
            <a:endParaRPr/>
          </a:p>
        </p:txBody>
      </p:sp>
      <p:sp>
        <p:nvSpPr>
          <p:cNvPr id="179" name="Google Shape;179;p9"/>
          <p:cNvSpPr/>
          <p:nvPr/>
        </p:nvSpPr>
        <p:spPr>
          <a:xfrm>
            <a:off x="-6888352" y="0"/>
            <a:ext cx="1908035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180" name="Google Shape;180;p9"/>
          <p:cNvGraphicFramePr/>
          <p:nvPr/>
        </p:nvGraphicFramePr>
        <p:xfrm>
          <a:off x="1948206" y="22844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{1002A2F8-14EA-4B9F-94F2-7A350DF2151F}</a:tableStyleId>
              </a:tblPr>
              <a:tblGrid>
                <a:gridCol w="1382600"/>
                <a:gridCol w="1382600"/>
                <a:gridCol w="1382600"/>
                <a:gridCol w="1382600"/>
                <a:gridCol w="1382600"/>
                <a:gridCol w="1382600"/>
              </a:tblGrid>
              <a:tr h="152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/>
                        <a:t>HORAS</a:t>
                      </a:r>
                      <a:endParaRPr sz="1200" u="none" strike="noStrike" cap="none"/>
                    </a:p>
                  </a:txBody>
                  <a:tcPr marL="41225" marR="41225" marT="20600" marB="206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/>
                        <a:t>LUNES</a:t>
                      </a:r>
                      <a:endParaRPr sz="1200" u="none" strike="noStrike" cap="none"/>
                    </a:p>
                  </a:txBody>
                  <a:tcPr marL="41225" marR="41225" marT="20600" marB="206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/>
                        <a:t>MARTES</a:t>
                      </a:r>
                      <a:endParaRPr sz="1200" u="none" strike="noStrike" cap="none"/>
                    </a:p>
                  </a:txBody>
                  <a:tcPr marL="41225" marR="41225" marT="20600" marB="206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/>
                        <a:t>MIÉRCOLES</a:t>
                      </a:r>
                      <a:endParaRPr sz="1200" u="none" strike="noStrike" cap="none"/>
                    </a:p>
                  </a:txBody>
                  <a:tcPr marL="41225" marR="41225" marT="20600" marB="206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/>
                        <a:t>JUEVES</a:t>
                      </a:r>
                      <a:endParaRPr sz="1200" u="none" strike="noStrike" cap="none"/>
                    </a:p>
                  </a:txBody>
                  <a:tcPr marL="41225" marR="41225" marT="20600" marB="206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/>
                        <a:t>VIERNES</a:t>
                      </a:r>
                      <a:endParaRPr sz="1200" u="none" strike="noStrike" cap="none"/>
                    </a:p>
                  </a:txBody>
                  <a:tcPr marL="41225" marR="41225" marT="20600" marB="20600"/>
                </a:tc>
              </a:tr>
              <a:tr h="724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/>
                        <a:t>08:45 – 09:45</a:t>
                      </a:r>
                      <a:endParaRPr sz="1200" u="none" strike="noStrike" cap="none"/>
                    </a:p>
                  </a:txBody>
                  <a:tcPr marL="41225" marR="41225" marT="20600" marB="206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/>
                        <a:t>Asamblea</a:t>
                      </a:r>
                      <a:endParaRPr sz="1200" u="none" strike="noStrike" cap="none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/>
                        <a:t>Expresión oral</a:t>
                      </a:r>
                      <a:endParaRPr sz="1200" u="none" strike="noStrike" cap="none"/>
                    </a:p>
                  </a:txBody>
                  <a:tcPr marL="41225" marR="41225" marT="20600" marB="206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/>
                        <a:t>Asamblea</a:t>
                      </a:r>
                      <a:endParaRPr sz="1200" u="none" strike="noStrike" cap="none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/>
                        <a:t>Juegos ABN</a:t>
                      </a:r>
                      <a:endParaRPr sz="1200" u="none" strike="noStrike" cap="none"/>
                    </a:p>
                  </a:txBody>
                  <a:tcPr marL="41225" marR="41225" marT="20600" marB="206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/>
                        <a:t>Asamblea</a:t>
                      </a:r>
                      <a:endParaRPr sz="1200" u="none" strike="noStrike" cap="none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/>
                        <a:t>Poesías</a:t>
                      </a:r>
                      <a:endParaRPr sz="1200" u="none" strike="noStrike" cap="none"/>
                    </a:p>
                  </a:txBody>
                  <a:tcPr marL="41225" marR="41225" marT="20600" marB="206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/>
                        <a:t>Asamblea</a:t>
                      </a:r>
                      <a:endParaRPr sz="1200" u="none" strike="noStrike" cap="none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/>
                        <a:t>Juegos Matemáticos</a:t>
                      </a:r>
                      <a:endParaRPr sz="1200" u="none" strike="noStrike" cap="none"/>
                    </a:p>
                  </a:txBody>
                  <a:tcPr marL="41225" marR="41225" marT="20600" marB="206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/>
                        <a:t>Asamblea </a:t>
                      </a:r>
                      <a:endParaRPr sz="1200" u="none" strike="noStrike" cap="none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/>
                        <a:t>Praxias</a:t>
                      </a:r>
                      <a:endParaRPr sz="1200" u="none" strike="noStrike" cap="none"/>
                    </a:p>
                  </a:txBody>
                  <a:tcPr marL="41225" marR="41225" marT="20600" marB="20600"/>
                </a:tc>
              </a:tr>
              <a:tr h="447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/>
                        <a:t>09:45 – 10:30</a:t>
                      </a:r>
                      <a:endParaRPr sz="1200" u="none" strike="noStrike" cap="none"/>
                    </a:p>
                  </a:txBody>
                  <a:tcPr marL="41225" marR="41225" marT="20600" marB="206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/>
                        <a:t>Música</a:t>
                      </a:r>
                      <a:endParaRPr sz="1200" u="none" strike="noStrike" cap="none"/>
                    </a:p>
                  </a:txBody>
                  <a:tcPr marL="41225" marR="41225" marT="20600" marB="206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/>
                        <a:t>Inglés</a:t>
                      </a:r>
                      <a:endParaRPr sz="1200" u="none" strike="noStrike" cap="none"/>
                    </a:p>
                  </a:txBody>
                  <a:tcPr marL="41225" marR="41225" marT="20600" marB="206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/>
                        <a:t>Religión</a:t>
                      </a:r>
                      <a:endParaRPr sz="1200" u="none" strike="noStrike" cap="none"/>
                    </a:p>
                  </a:txBody>
                  <a:tcPr marL="41225" marR="41225" marT="20600" marB="206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/>
                        <a:t>Psicomotricidad</a:t>
                      </a:r>
                      <a:endParaRPr sz="1200" u="none" strike="noStrike" cap="none"/>
                    </a:p>
                  </a:txBody>
                  <a:tcPr marL="41225" marR="41225" marT="20600" marB="206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/>
                        <a:t>Emocional</a:t>
                      </a:r>
                      <a:endParaRPr sz="1200" u="none" strike="noStrike" cap="none"/>
                    </a:p>
                  </a:txBody>
                  <a:tcPr marL="41225" marR="41225" marT="20600" marB="20600"/>
                </a:tc>
              </a:tr>
              <a:tr h="308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/>
                        <a:t>10:30 – 11:00</a:t>
                      </a:r>
                      <a:endParaRPr sz="1200" u="none" strike="noStrike" cap="none"/>
                    </a:p>
                  </a:txBody>
                  <a:tcPr marL="41225" marR="41225" marT="20600" marB="20600"/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/>
                        <a:t>RECREO</a:t>
                      </a:r>
                      <a:endParaRPr sz="1200" u="none" strike="noStrike" cap="none"/>
                    </a:p>
                  </a:txBody>
                  <a:tcPr marL="41225" marR="41225" marT="20600" marB="2060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08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/>
                        <a:t>11:00 – 11:55</a:t>
                      </a:r>
                      <a:endParaRPr sz="1200" u="none" strike="noStrike" cap="none"/>
                    </a:p>
                  </a:txBody>
                  <a:tcPr marL="41225" marR="41225" marT="20600" marB="206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/>
                        <a:t>Proyecto</a:t>
                      </a:r>
                      <a:endParaRPr sz="1200" u="none" strike="noStrike" cap="none"/>
                    </a:p>
                  </a:txBody>
                  <a:tcPr marL="41225" marR="41225" marT="20600" marB="206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/>
                        <a:t>Proyecto</a:t>
                      </a:r>
                      <a:endParaRPr sz="1200" u="none" strike="noStrike" cap="none"/>
                    </a:p>
                  </a:txBody>
                  <a:tcPr marL="41225" marR="41225" marT="20600" marB="206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/>
                        <a:t>Proyecto</a:t>
                      </a:r>
                      <a:endParaRPr sz="1200" u="none" strike="noStrike" cap="none"/>
                    </a:p>
                  </a:txBody>
                  <a:tcPr marL="41225" marR="41225" marT="20600" marB="206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/>
                        <a:t>Proyecto</a:t>
                      </a:r>
                      <a:endParaRPr sz="1200" u="none" strike="noStrike" cap="none"/>
                    </a:p>
                  </a:txBody>
                  <a:tcPr marL="41225" marR="41225" marT="20600" marB="206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/>
                        <a:t>Plástica </a:t>
                      </a:r>
                      <a:endParaRPr sz="1200" u="none" strike="noStrike" cap="none"/>
                    </a:p>
                  </a:txBody>
                  <a:tcPr marL="41225" marR="41225" marT="20600" marB="20600"/>
                </a:tc>
              </a:tr>
              <a:tr h="586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/>
                        <a:t>11:55 – 12:45</a:t>
                      </a:r>
                      <a:endParaRPr sz="1200" u="none" strike="noStrike" cap="none"/>
                    </a:p>
                  </a:txBody>
                  <a:tcPr marL="41225" marR="41225" marT="20600" marB="206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/>
                        <a:t>Psicomotricidad</a:t>
                      </a:r>
                      <a:endParaRPr sz="1200" u="none" strike="noStrike" cap="none"/>
                    </a:p>
                  </a:txBody>
                  <a:tcPr marL="41225" marR="41225" marT="20600" marB="206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/>
                        <a:t>Juego por rincones</a:t>
                      </a:r>
                      <a:endParaRPr sz="1200" u="none" strike="noStrike" cap="none"/>
                    </a:p>
                  </a:txBody>
                  <a:tcPr marL="41225" marR="41225" marT="20600" marB="206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/>
                        <a:t>Juego por rincones</a:t>
                      </a:r>
                      <a:endParaRPr sz="1200" u="none" strike="noStrike" cap="none"/>
                    </a:p>
                  </a:txBody>
                  <a:tcPr marL="41225" marR="41225" marT="20600" marB="206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/>
                        <a:t>Plástica</a:t>
                      </a:r>
                      <a:endParaRPr sz="1200" u="none" strike="noStrike" cap="none"/>
                    </a:p>
                  </a:txBody>
                  <a:tcPr marL="41225" marR="41225" marT="20600" marB="206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/>
                        <a:t>Inglés</a:t>
                      </a:r>
                      <a:endParaRPr sz="1200" u="none" strike="noStrike" cap="none"/>
                    </a:p>
                  </a:txBody>
                  <a:tcPr marL="41225" marR="41225" marT="20600" marB="20600"/>
                </a:tc>
              </a:tr>
              <a:tr h="308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/>
                        <a:t>12:45 – 14:30</a:t>
                      </a:r>
                      <a:endParaRPr sz="1200" u="none" strike="noStrike" cap="none"/>
                    </a:p>
                  </a:txBody>
                  <a:tcPr marL="41225" marR="41225" marT="20600" marB="20600"/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/>
                        <a:t>COMIDA Y RECREO</a:t>
                      </a:r>
                      <a:endParaRPr sz="1200" u="none" strike="noStrike" cap="none"/>
                    </a:p>
                  </a:txBody>
                  <a:tcPr marL="41225" marR="41225" marT="20600" marB="2060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08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/>
                        <a:t>14:30 – 15:20</a:t>
                      </a:r>
                      <a:endParaRPr sz="1200" u="none" strike="noStrike" cap="none"/>
                    </a:p>
                  </a:txBody>
                  <a:tcPr marL="41225" marR="41225" marT="20600" marB="206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/>
                        <a:t>Relajación</a:t>
                      </a:r>
                      <a:endParaRPr sz="1200" u="none" strike="noStrike" cap="none"/>
                    </a:p>
                  </a:txBody>
                  <a:tcPr marL="41225" marR="41225" marT="20600" marB="206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/>
                        <a:t>Relajación</a:t>
                      </a:r>
                      <a:endParaRPr sz="1200" u="none" strike="noStrike" cap="none"/>
                    </a:p>
                  </a:txBody>
                  <a:tcPr marL="41225" marR="41225" marT="20600" marB="206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/>
                        <a:t>Relajación</a:t>
                      </a:r>
                      <a:endParaRPr sz="1200" u="none" strike="noStrike" cap="none"/>
                    </a:p>
                  </a:txBody>
                  <a:tcPr marL="41225" marR="41225" marT="20600" marB="206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/>
                        <a:t>Relajación</a:t>
                      </a:r>
                      <a:endParaRPr sz="1200" u="none" strike="noStrike" cap="none"/>
                    </a:p>
                  </a:txBody>
                  <a:tcPr marL="41225" marR="41225" marT="20600" marB="206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/>
                        <a:t>Relajación</a:t>
                      </a:r>
                      <a:endParaRPr sz="1200" u="none" strike="noStrike" cap="none"/>
                    </a:p>
                  </a:txBody>
                  <a:tcPr marL="41225" marR="41225" marT="20600" marB="20600"/>
                </a:tc>
              </a:tr>
              <a:tr h="308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/>
                        <a:t>15:20 – 16:05</a:t>
                      </a:r>
                      <a:endParaRPr sz="1200" u="none" strike="noStrike" cap="none"/>
                    </a:p>
                  </a:txBody>
                  <a:tcPr marL="41225" marR="41225" marT="20600" marB="206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/>
                        <a:t>Trazo</a:t>
                      </a:r>
                      <a:endParaRPr sz="1200" u="none" strike="noStrike" cap="none"/>
                    </a:p>
                  </a:txBody>
                  <a:tcPr marL="41225" marR="41225" marT="20600" marB="206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/>
                        <a:t>Religión</a:t>
                      </a:r>
                      <a:endParaRPr sz="1200" u="none" strike="noStrike" cap="none"/>
                    </a:p>
                  </a:txBody>
                  <a:tcPr marL="41225" marR="41225" marT="20600" marB="206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/>
                        <a:t>Inglés</a:t>
                      </a:r>
                      <a:endParaRPr sz="1200" u="none" strike="noStrike" cap="none"/>
                    </a:p>
                  </a:txBody>
                  <a:tcPr marL="41225" marR="41225" marT="20600" marB="206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/>
                        <a:t>Trazo </a:t>
                      </a:r>
                      <a:endParaRPr sz="1200" u="none" strike="noStrike" cap="none"/>
                    </a:p>
                  </a:txBody>
                  <a:tcPr marL="41225" marR="41225" marT="20600" marB="206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u="none" strike="noStrike" cap="none"/>
                        <a:t>Trazo </a:t>
                      </a:r>
                      <a:endParaRPr sz="1200" u="none" strike="noStrike" cap="none"/>
                    </a:p>
                  </a:txBody>
                  <a:tcPr marL="41225" marR="41225" marT="20600" marB="20600"/>
                </a:tc>
              </a:tr>
            </a:tbl>
          </a:graphicData>
        </a:graphic>
      </p:graphicFrame>
      <p:sp>
        <p:nvSpPr>
          <p:cNvPr id="181" name="Google Shape;181;p9"/>
          <p:cNvSpPr/>
          <p:nvPr/>
        </p:nvSpPr>
        <p:spPr>
          <a:xfrm>
            <a:off x="3994150" y="2055813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g2cc1b865e27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3863" y="462863"/>
            <a:ext cx="9724275" cy="593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ccc5aaf96c_0_290"/>
          <p:cNvSpPr txBox="1">
            <a:spLocks noGrp="1"/>
          </p:cNvSpPr>
          <p:nvPr>
            <p:ph type="title"/>
          </p:nvPr>
        </p:nvSpPr>
        <p:spPr>
          <a:xfrm>
            <a:off x="841950" y="2305300"/>
            <a:ext cx="4580400" cy="1920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500"/>
              <a:t>PROGRAMACIÓN</a:t>
            </a:r>
            <a:endParaRPr sz="3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500"/>
              <a:t>ACTIVIDADES</a:t>
            </a:r>
            <a:endParaRPr sz="3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50"/>
              <a:t>(</a:t>
            </a:r>
            <a:r>
              <a:rPr lang="es-ES" sz="1650"/>
              <a:t>salvo las propias de proyectos se distribuyen entre el equipo y se trabajan desde casa</a:t>
            </a:r>
            <a:r>
              <a:rPr lang="es-ES" sz="1550"/>
              <a:t>)</a:t>
            </a:r>
            <a:endParaRPr sz="155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/>
          </a:p>
        </p:txBody>
      </p:sp>
      <p:sp>
        <p:nvSpPr>
          <p:cNvPr id="192" name="Google Shape;192;g2ccc5aaf96c_0_290"/>
          <p:cNvSpPr txBox="1"/>
          <p:nvPr/>
        </p:nvSpPr>
        <p:spPr>
          <a:xfrm>
            <a:off x="5956250" y="482575"/>
            <a:ext cx="5377500" cy="5757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entury Gothic"/>
              <a:buChar char="●"/>
            </a:pPr>
            <a:r>
              <a:rPr lang="es-ES"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PROPUESTA DE ACTIVIDADES PARA LA ASAMBLEA</a:t>
            </a:r>
            <a:endParaRPr sz="15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238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entury Gothic"/>
              <a:buChar char="●"/>
            </a:pPr>
            <a:r>
              <a:rPr lang="es-ES"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ACTIVIDADES POR RINCONES:</a:t>
            </a:r>
            <a:endParaRPr sz="15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39700" lvl="0" indent="0" algn="l" rtl="0">
              <a:lnSpc>
                <a:spcPct val="107916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s-ES"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Lectoescritura (LETRITAS)</a:t>
            </a:r>
            <a:endParaRPr sz="15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39700" lvl="0" indent="0" algn="l" rtl="0">
              <a:lnSpc>
                <a:spcPct val="107916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s-ES"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Matemáticas (MATIS)</a:t>
            </a:r>
            <a:endParaRPr sz="15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39700" lvl="0" indent="0" algn="l" rtl="0">
              <a:lnSpc>
                <a:spcPct val="107916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s-ES"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Arte</a:t>
            </a:r>
            <a:endParaRPr sz="15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39700" lvl="0" indent="0" algn="l" rtl="0">
              <a:lnSpc>
                <a:spcPct val="107916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s-ES"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Simbólico</a:t>
            </a:r>
            <a:endParaRPr sz="15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23850" algn="l" rtl="0">
              <a:lnSpc>
                <a:spcPct val="107916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entury Gothic"/>
              <a:buChar char="●"/>
            </a:pPr>
            <a:r>
              <a:rPr lang="es-ES"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ACTIVIDADES PROPIAS DEL PROYECTO (se deciden entre todos tras lluvia de ideas).	</a:t>
            </a:r>
            <a:endParaRPr sz="15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238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entury Gothic"/>
              <a:buChar char="●"/>
            </a:pPr>
            <a:r>
              <a:rPr lang="es-ES"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ADIVINANZAS	</a:t>
            </a:r>
            <a:endParaRPr sz="15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238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entury Gothic"/>
              <a:buChar char="●"/>
            </a:pPr>
            <a:r>
              <a:rPr lang="es-ES"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POESÍAS	</a:t>
            </a:r>
            <a:endParaRPr sz="15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238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entury Gothic"/>
              <a:buChar char="●"/>
            </a:pPr>
            <a:r>
              <a:rPr lang="es-ES"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TRABALENGUAS	</a:t>
            </a:r>
            <a:endParaRPr sz="15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238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entury Gothic"/>
              <a:buChar char="●"/>
            </a:pPr>
            <a:r>
              <a:rPr lang="es-ES"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DESARROLLO EMOCIONAL	</a:t>
            </a:r>
            <a:endParaRPr sz="15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238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entury Gothic"/>
              <a:buChar char="●"/>
            </a:pPr>
            <a:r>
              <a:rPr lang="es-ES"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JUEGOS MATEMÁTICOS	</a:t>
            </a:r>
            <a:endParaRPr sz="15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238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entury Gothic"/>
              <a:buChar char="●"/>
            </a:pPr>
            <a:r>
              <a:rPr lang="es-ES"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PROGRAMA COMUNICARNOS	</a:t>
            </a:r>
            <a:endParaRPr sz="15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238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entury Gothic"/>
              <a:buChar char="●"/>
            </a:pPr>
            <a:r>
              <a:rPr lang="es-ES"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MÚSICA	</a:t>
            </a:r>
            <a:endParaRPr sz="15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238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entury Gothic"/>
              <a:buChar char="●"/>
            </a:pPr>
            <a:r>
              <a:rPr lang="es-ES"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PLÁSTICA	</a:t>
            </a:r>
            <a:endParaRPr sz="15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238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entury Gothic"/>
              <a:buChar char="●"/>
            </a:pPr>
            <a:r>
              <a:rPr lang="es-ES"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TALLERES CON PADRES</a:t>
            </a:r>
            <a:endParaRPr sz="15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238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entury Gothic"/>
              <a:buChar char="●"/>
            </a:pPr>
            <a:r>
              <a:rPr lang="es-ES"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MAILS A PADRES</a:t>
            </a:r>
            <a:endParaRPr sz="15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238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entury Gothic"/>
              <a:buChar char="●"/>
            </a:pPr>
            <a:r>
              <a:rPr lang="es-ES"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MAILS INVESTIGOS	</a:t>
            </a:r>
            <a:endParaRPr sz="15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238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entury Gothic"/>
              <a:buChar char="●"/>
            </a:pPr>
            <a:r>
              <a:rPr lang="es-ES"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FICHAS DE GRAFOMOTRICIDAD	</a:t>
            </a:r>
            <a:endParaRPr sz="15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238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entury Gothic"/>
              <a:buChar char="●"/>
            </a:pPr>
            <a:r>
              <a:rPr lang="es-ES"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FICHAS TRAZO DE NÚMEROS</a:t>
            </a:r>
            <a:endParaRPr sz="15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ccc5aaf96c_0_279"/>
          <p:cNvSpPr txBox="1">
            <a:spLocks noGrp="1"/>
          </p:cNvSpPr>
          <p:nvPr>
            <p:ph type="title"/>
          </p:nvPr>
        </p:nvSpPr>
        <p:spPr>
          <a:xfrm>
            <a:off x="561025" y="1225850"/>
            <a:ext cx="4580100" cy="3496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PLANTILLA ACTIVIDADES</a:t>
            </a:r>
            <a:endParaRPr/>
          </a:p>
        </p:txBody>
      </p:sp>
      <p:pic>
        <p:nvPicPr>
          <p:cNvPr id="198" name="Google Shape;198;g2ccc5aaf96c_0_2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3750" y="416825"/>
            <a:ext cx="4151900" cy="6024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ccc5aaf96c_0_274"/>
          <p:cNvSpPr txBox="1">
            <a:spLocks noGrp="1"/>
          </p:cNvSpPr>
          <p:nvPr>
            <p:ph type="title"/>
          </p:nvPr>
        </p:nvSpPr>
        <p:spPr>
          <a:xfrm>
            <a:off x="645350" y="551269"/>
            <a:ext cx="10058400" cy="1371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CARPETAS CADA TRIMESTRE</a:t>
            </a:r>
            <a:endParaRPr/>
          </a:p>
        </p:txBody>
      </p:sp>
      <p:pic>
        <p:nvPicPr>
          <p:cNvPr id="204" name="Google Shape;204;g2ccc5aaf96c_0_2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6313" y="2035300"/>
            <a:ext cx="10239375" cy="370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avon">
  <a:themeElements>
    <a:clrScheme name="Savon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1250</Words>
  <Application>Microsoft Office PowerPoint</Application>
  <PresentationFormat>Panorámica</PresentationFormat>
  <Paragraphs>201</Paragraphs>
  <Slides>20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Noto Sans Symbols</vt:lpstr>
      <vt:lpstr>Twentieth Century</vt:lpstr>
      <vt:lpstr>Century Gothic</vt:lpstr>
      <vt:lpstr>Arial Narrow</vt:lpstr>
      <vt:lpstr>Arial</vt:lpstr>
      <vt:lpstr>Savon</vt:lpstr>
      <vt:lpstr>PROGRAMACIÓN POR PROYECTOS</vt:lpstr>
      <vt:lpstr>¿ POR QUÉ y PARA QUÉ?</vt:lpstr>
      <vt:lpstr>PROYECTOS TRIMESTRALES</vt:lpstr>
      <vt:lpstr>ESTRUCTURA</vt:lpstr>
      <vt:lpstr>¿CÓMO TRABAJAMOS EN EL DÍA A DÍA?</vt:lpstr>
      <vt:lpstr>Presentación de PowerPoint</vt:lpstr>
      <vt:lpstr>PROGRAMACIÓN ACTIVIDADES (salvo las propias de proyectos se distribuyen entre el equipo y se trabajan desde casa) </vt:lpstr>
      <vt:lpstr>PLANTILLA ACTIVIDADES</vt:lpstr>
      <vt:lpstr>CARPETAS CADA TRIMESTRE</vt:lpstr>
      <vt:lpstr>CADA CARPETA: </vt:lpstr>
      <vt:lpstr>CARPETAS ACTIVIDADES</vt:lpstr>
      <vt:lpstr>¿CUÁNDO Y CÓMO?</vt:lpstr>
      <vt:lpstr>APRENDIZAJE COOPERATIVO:</vt:lpstr>
      <vt:lpstr>RINCONES DE APRENDIZAJE</vt:lpstr>
      <vt:lpstr>PDB</vt:lpstr>
      <vt:lpstr>CONOCIMIENTO MATEMÁTICO</vt:lpstr>
      <vt:lpstr>LENGUAJE ORAL Y ESCRITO</vt:lpstr>
      <vt:lpstr>DESARROLLO EMOCIONAL</vt:lpstr>
      <vt:lpstr>Lenguaje y expresión plástica y musical</vt:lpstr>
      <vt:lpstr>MUCHAS GRACIAS por ESCUCHAR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PROGRAMACIÓN POR PROYECTOS</dc:title>
  <dc:creator>CoordinadorInf</dc:creator>
  <cp:lastModifiedBy>Cuenta Microsoft</cp:lastModifiedBy>
  <cp:revision>1</cp:revision>
  <dcterms:created xsi:type="dcterms:W3CDTF">2022-11-17T12:57:16Z</dcterms:created>
  <dcterms:modified xsi:type="dcterms:W3CDTF">2024-04-17T08:46:20Z</dcterms:modified>
</cp:coreProperties>
</file>