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  <p:sldMasterId id="2147483666" r:id="rId7"/>
    <p:sldMasterId id="2147483667" r:id="rId8"/>
    <p:sldMasterId id="2147483668" r:id="rId9"/>
    <p:sldMasterId id="2147483669" r:id="rId10"/>
    <p:sldMasterId id="2147483670" r:id="rId11"/>
    <p:sldMasterId id="2147483671" r:id="rId12"/>
  </p:sldMasterIdLst>
  <p:notesMasterIdLst>
    <p:notesMasterId r:id="rId29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10080625" cy="7092950"/>
  <p:notesSz cx="7559675" cy="10691813"/>
  <p:embeddedFontLst>
    <p:embeddedFont>
      <p:font typeface="Libre Baskerville" panose="020B0604020202020204" charset="0"/>
      <p:regular r:id="rId30"/>
      <p:bold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Candara" panose="020E05020303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2" y="812800"/>
            <a:ext cx="5694362" cy="4008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38" name="Shape 238"/>
          <p:cNvSpPr txBox="1"/>
          <p:nvPr/>
        </p:nvSpPr>
        <p:spPr>
          <a:xfrm>
            <a:off x="4278312" y="10156825"/>
            <a:ext cx="32813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812800"/>
            <a:ext cx="569436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504036" y="5183761"/>
            <a:ext cx="9072567" cy="108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124693" y="551677"/>
            <a:ext cx="2469748" cy="43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115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1300"/>
              <a:buFont typeface="Verdana"/>
              <a:buChar char="◦"/>
              <a:defRPr sz="13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845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1100"/>
              <a:buFont typeface="Noto Sans Symbols"/>
              <a:buChar char="⚫"/>
              <a:defRPr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9719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1120"/>
              <a:buFont typeface="Verdana"/>
              <a:buChar char="◦"/>
              <a:defRPr sz="1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21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pic" idx="2"/>
          </p:nvPr>
        </p:nvSpPr>
        <p:spPr>
          <a:xfrm>
            <a:off x="464653" y="450696"/>
            <a:ext cx="6532245" cy="4492205"/>
          </a:xfrm>
          <a:prstGeom prst="rect">
            <a:avLst/>
          </a:prstGeom>
          <a:solidFill>
            <a:srgbClr val="4E4C4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800"/>
              <a:buFont typeface="Noto Sans Symbols"/>
              <a:buNone/>
              <a:defRPr sz="3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3250" marR="0" lvl="1" indent="-220662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6775" marR="0" lvl="2" indent="-200025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8713" marR="0" lvl="3" indent="-200025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09700" marR="0" lvl="4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866900" marR="0" lvl="5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324100" marR="0" lvl="6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781300" marR="0" lvl="7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238500" marR="0" lvl="8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texto vertical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54437" y="5154213"/>
            <a:ext cx="9022156" cy="108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2898775" y="-1797050"/>
            <a:ext cx="4332287" cy="902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 rot="5400000">
            <a:off x="5681555" y="2178573"/>
            <a:ext cx="5437928" cy="218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 rot="5400000">
            <a:off x="1145282" y="-5563"/>
            <a:ext cx="5437928" cy="655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BLANK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796370" y="1882565"/>
            <a:ext cx="8568531" cy="189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796370" y="3811279"/>
            <a:ext cx="8568531" cy="94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0315" marR="0" lvl="0" indent="0" algn="r" rtl="0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760"/>
              <a:buFont typeface="Noto Sans Symbols"/>
              <a:buNone/>
              <a:defRPr sz="2200" b="0" i="0" u="none" strike="noStrike" cap="none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3250" marR="0" lvl="1" indent="-220662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6775" marR="0" lvl="2" indent="-200025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8713" marR="0" lvl="3" indent="-200025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409700" marR="0" lvl="4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866900" marR="0" lvl="5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324100" marR="0" lvl="6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781300" marR="0" lvl="7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238500" marR="0" lvl="8" indent="-200025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54437" y="5154213"/>
            <a:ext cx="9022156" cy="108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16315" y="5097470"/>
            <a:ext cx="9022156" cy="69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16315" y="5817175"/>
            <a:ext cx="9022156" cy="43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40315" lvl="0" indent="-228600" algn="l" rtl="0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B95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67038" y="548519"/>
            <a:ext cx="4334667" cy="453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592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320"/>
              <a:buFont typeface="Noto Sans Symbols"/>
              <a:buChar char="●"/>
              <a:defRPr sz="2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0839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40"/>
              <a:buFont typeface="Verdana"/>
              <a:buChar char="◦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5242457" y="548519"/>
            <a:ext cx="4334667" cy="453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592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320"/>
              <a:buFont typeface="Noto Sans Symbols"/>
              <a:buChar char="●"/>
              <a:defRPr sz="2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0839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40"/>
              <a:buFont typeface="Verdana"/>
              <a:buChar char="◦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54437" y="5154213"/>
            <a:ext cx="9022156" cy="108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69424" y="599292"/>
            <a:ext cx="4334667" cy="81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080"/>
              <a:buFont typeface="Noto Sans Symbols"/>
              <a:buNone/>
              <a:defRPr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128696" y="599292"/>
            <a:ext cx="4334667" cy="81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080"/>
              <a:buFont typeface="Noto Sans Symbols"/>
              <a:buNone/>
              <a:defRPr sz="2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669424" y="1497398"/>
            <a:ext cx="4334667" cy="360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080"/>
              <a:buFont typeface="Noto Sans Symbols"/>
              <a:buChar char="●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83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200"/>
              <a:buFont typeface="Verdana"/>
              <a:buChar char="◦"/>
              <a:defRPr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6616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016"/>
              <a:buFont typeface="Verdana"/>
              <a:buChar char="◦"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5128696" y="1497398"/>
            <a:ext cx="4334667" cy="360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080"/>
              <a:buFont typeface="Noto Sans Symbols"/>
              <a:buChar char="●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83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200"/>
              <a:buFont typeface="Verdana"/>
              <a:buChar char="◦"/>
              <a:defRPr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6616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016"/>
              <a:buFont typeface="Verdana"/>
              <a:buChar char="◦"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ólo el título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106126" y="551676"/>
            <a:ext cx="3276203" cy="94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07F0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106190" y="1497398"/>
            <a:ext cx="3276203" cy="435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20162" lvl="0" indent="-228600" algn="l" rtl="0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1300"/>
              <a:buFont typeface="Verdana"/>
              <a:buNone/>
              <a:defRPr sz="1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1120"/>
              <a:buFont typeface="Verdana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839364" y="962006"/>
            <a:ext cx="5100020" cy="488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1275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900"/>
              <a:buFont typeface="Verdana"/>
              <a:buChar char="◦"/>
              <a:defRPr sz="2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937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600"/>
              <a:buFont typeface="Noto Sans Symbols"/>
              <a:buChar char="⚫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5064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464"/>
              <a:buFont typeface="Verdana"/>
              <a:buChar char="◦"/>
              <a:defRPr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36550" y="341312"/>
            <a:ext cx="9405937" cy="6407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11" y="0"/>
                </a:moveTo>
                <a:lnTo>
                  <a:pt x="1811" y="0"/>
                </a:lnTo>
                <a:cubicBezTo>
                  <a:pt x="810" y="0"/>
                  <a:pt x="0" y="1116"/>
                  <a:pt x="0" y="2494"/>
                </a:cubicBezTo>
                <a:lnTo>
                  <a:pt x="0" y="117505"/>
                </a:lnTo>
                <a:cubicBezTo>
                  <a:pt x="0" y="118883"/>
                  <a:pt x="810" y="119999"/>
                  <a:pt x="1811" y="120000"/>
                </a:cubicBezTo>
                <a:lnTo>
                  <a:pt x="118188" y="120000"/>
                </a:lnTo>
                <a:cubicBezTo>
                  <a:pt x="119189" y="119999"/>
                  <a:pt x="120000" y="118883"/>
                  <a:pt x="120000" y="117505"/>
                </a:cubicBezTo>
                <a:lnTo>
                  <a:pt x="120000" y="2494"/>
                </a:lnTo>
                <a:cubicBezTo>
                  <a:pt x="120000" y="1116"/>
                  <a:pt x="119189" y="0"/>
                  <a:pt x="118188" y="0"/>
                </a:cubicBezTo>
                <a:lnTo>
                  <a:pt x="1811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A4A3A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4" dir="5400000">
              <a:srgbClr val="000000">
                <a:alpha val="24705"/>
              </a:srgbClr>
            </a:outerShdw>
          </a:effectLst>
        </p:spPr>
        <p:txBody>
          <a:bodyPr spcFirstLastPara="1" wrap="square" lIns="100775" tIns="50375" rIns="100775" bIns="5037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36550" y="341312"/>
            <a:ext cx="9405937" cy="6407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11" y="0"/>
                </a:moveTo>
                <a:lnTo>
                  <a:pt x="1811" y="0"/>
                </a:lnTo>
                <a:cubicBezTo>
                  <a:pt x="810" y="0"/>
                  <a:pt x="0" y="1116"/>
                  <a:pt x="0" y="2494"/>
                </a:cubicBezTo>
                <a:lnTo>
                  <a:pt x="0" y="117505"/>
                </a:lnTo>
                <a:cubicBezTo>
                  <a:pt x="0" y="118883"/>
                  <a:pt x="810" y="119999"/>
                  <a:pt x="1811" y="120000"/>
                </a:cubicBezTo>
                <a:lnTo>
                  <a:pt x="118188" y="120000"/>
                </a:lnTo>
                <a:cubicBezTo>
                  <a:pt x="119189" y="119999"/>
                  <a:pt x="120000" y="118883"/>
                  <a:pt x="120000" y="117505"/>
                </a:cubicBezTo>
                <a:lnTo>
                  <a:pt x="120000" y="2494"/>
                </a:lnTo>
                <a:cubicBezTo>
                  <a:pt x="120000" y="1116"/>
                  <a:pt x="119189" y="0"/>
                  <a:pt x="118188" y="0"/>
                </a:cubicBezTo>
                <a:lnTo>
                  <a:pt x="1811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A4A3A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4" dir="5400000">
              <a:srgbClr val="000000">
                <a:alpha val="24705"/>
              </a:srgbClr>
            </a:outerShdw>
          </a:effectLst>
        </p:spPr>
        <p:txBody>
          <a:bodyPr spcFirstLastPara="1" wrap="square" lIns="100775" tIns="50375" rIns="100775" bIns="5037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7056437" y="447675"/>
            <a:ext cx="2562225" cy="4492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702" y="0"/>
                </a:lnTo>
                <a:lnTo>
                  <a:pt x="116702" y="0"/>
                </a:lnTo>
                <a:cubicBezTo>
                  <a:pt x="118523" y="0"/>
                  <a:pt x="120000" y="790"/>
                  <a:pt x="120000" y="1764"/>
                </a:cubicBez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100775" tIns="50375" rIns="100775" bIns="5037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336550" y="341312"/>
            <a:ext cx="9405937" cy="6407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11" y="0"/>
                </a:moveTo>
                <a:lnTo>
                  <a:pt x="1811" y="0"/>
                </a:lnTo>
                <a:cubicBezTo>
                  <a:pt x="810" y="0"/>
                  <a:pt x="0" y="1116"/>
                  <a:pt x="0" y="2494"/>
                </a:cubicBezTo>
                <a:lnTo>
                  <a:pt x="0" y="117505"/>
                </a:lnTo>
                <a:cubicBezTo>
                  <a:pt x="0" y="118883"/>
                  <a:pt x="810" y="119999"/>
                  <a:pt x="1811" y="120000"/>
                </a:cubicBezTo>
                <a:lnTo>
                  <a:pt x="118188" y="120000"/>
                </a:lnTo>
                <a:cubicBezTo>
                  <a:pt x="119189" y="119999"/>
                  <a:pt x="120000" y="118883"/>
                  <a:pt x="120000" y="117505"/>
                </a:cubicBezTo>
                <a:lnTo>
                  <a:pt x="120000" y="2494"/>
                </a:lnTo>
                <a:cubicBezTo>
                  <a:pt x="120000" y="1116"/>
                  <a:pt x="119189" y="0"/>
                  <a:pt x="118188" y="0"/>
                </a:cubicBezTo>
                <a:lnTo>
                  <a:pt x="1811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A4A3A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4" dir="5400000">
              <a:srgbClr val="000000">
                <a:alpha val="24705"/>
              </a:srgbClr>
            </a:outerShdw>
          </a:effectLst>
        </p:spPr>
        <p:txBody>
          <a:bodyPr spcFirstLastPara="1" wrap="square" lIns="100775" tIns="50375" rIns="100775" bIns="5037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457200" y="444500"/>
            <a:ext cx="9167812" cy="5681662"/>
            <a:chOff x="457200" y="444500"/>
            <a:chExt cx="9167812" cy="5681662"/>
          </a:xfrm>
        </p:grpSpPr>
        <p:pic>
          <p:nvPicPr>
            <p:cNvPr id="27" name="Shape 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57200" y="444500"/>
              <a:ext cx="9167812" cy="568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Shape 28"/>
            <p:cNvSpPr txBox="1"/>
            <p:nvPr/>
          </p:nvSpPr>
          <p:spPr>
            <a:xfrm>
              <a:off x="496887" y="484187"/>
              <a:ext cx="9086850" cy="560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75" tIns="50375" rIns="100775" bIns="503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36550" y="341312"/>
            <a:ext cx="9405937" cy="6407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11" y="0"/>
                </a:moveTo>
                <a:lnTo>
                  <a:pt x="1811" y="0"/>
                </a:lnTo>
                <a:cubicBezTo>
                  <a:pt x="810" y="0"/>
                  <a:pt x="0" y="1116"/>
                  <a:pt x="0" y="2494"/>
                </a:cubicBezTo>
                <a:lnTo>
                  <a:pt x="0" y="117505"/>
                </a:lnTo>
                <a:cubicBezTo>
                  <a:pt x="0" y="118883"/>
                  <a:pt x="810" y="119999"/>
                  <a:pt x="1811" y="120000"/>
                </a:cubicBezTo>
                <a:lnTo>
                  <a:pt x="118188" y="120000"/>
                </a:lnTo>
                <a:cubicBezTo>
                  <a:pt x="119189" y="119999"/>
                  <a:pt x="120000" y="118883"/>
                  <a:pt x="120000" y="117505"/>
                </a:cubicBezTo>
                <a:lnTo>
                  <a:pt x="120000" y="2494"/>
                </a:lnTo>
                <a:cubicBezTo>
                  <a:pt x="120000" y="1116"/>
                  <a:pt x="119189" y="0"/>
                  <a:pt x="118188" y="0"/>
                </a:cubicBezTo>
                <a:lnTo>
                  <a:pt x="1811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A4A3A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4" dir="5400000">
              <a:srgbClr val="000000">
                <a:alpha val="24705"/>
              </a:srgbClr>
            </a:outerShdw>
          </a:effectLst>
        </p:spPr>
        <p:txBody>
          <a:bodyPr spcFirstLastPara="1" wrap="square" lIns="100775" tIns="50375" rIns="100775" bIns="5037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Shape 36"/>
          <p:cNvGrpSpPr/>
          <p:nvPr/>
        </p:nvGrpSpPr>
        <p:grpSpPr>
          <a:xfrm>
            <a:off x="457200" y="444500"/>
            <a:ext cx="9167812" cy="3225800"/>
            <a:chOff x="457200" y="444500"/>
            <a:chExt cx="9167812" cy="3225800"/>
          </a:xfrm>
        </p:grpSpPr>
        <p:pic>
          <p:nvPicPr>
            <p:cNvPr id="37" name="Shape 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444500"/>
              <a:ext cx="9167812" cy="322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Shape 38"/>
            <p:cNvSpPr txBox="1"/>
            <p:nvPr/>
          </p:nvSpPr>
          <p:spPr>
            <a:xfrm>
              <a:off x="504825" y="492125"/>
              <a:ext cx="9070975" cy="3128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75" tIns="50375" rIns="100775" bIns="503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36550" y="341312"/>
            <a:ext cx="9405937" cy="6407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11" y="0"/>
                </a:moveTo>
                <a:lnTo>
                  <a:pt x="1811" y="0"/>
                </a:lnTo>
                <a:cubicBezTo>
                  <a:pt x="810" y="0"/>
                  <a:pt x="0" y="1116"/>
                  <a:pt x="0" y="2494"/>
                </a:cubicBezTo>
                <a:lnTo>
                  <a:pt x="0" y="117505"/>
                </a:lnTo>
                <a:cubicBezTo>
                  <a:pt x="0" y="118883"/>
                  <a:pt x="810" y="119999"/>
                  <a:pt x="1811" y="120000"/>
                </a:cubicBezTo>
                <a:lnTo>
                  <a:pt x="118188" y="120000"/>
                </a:lnTo>
                <a:cubicBezTo>
                  <a:pt x="119189" y="119999"/>
                  <a:pt x="120000" y="118883"/>
                  <a:pt x="120000" y="117505"/>
                </a:cubicBezTo>
                <a:lnTo>
                  <a:pt x="120000" y="2494"/>
                </a:lnTo>
                <a:cubicBezTo>
                  <a:pt x="120000" y="1116"/>
                  <a:pt x="119189" y="0"/>
                  <a:pt x="118188" y="0"/>
                </a:cubicBezTo>
                <a:lnTo>
                  <a:pt x="1811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9525" cap="flat" cmpd="sng">
            <a:solidFill>
              <a:srgbClr val="A4A3A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0804" dir="5400000">
              <a:srgbClr val="000000">
                <a:alpha val="24705"/>
              </a:srgbClr>
            </a:outerShdw>
          </a:effectLst>
        </p:spPr>
        <p:txBody>
          <a:bodyPr spcFirstLastPara="1" wrap="square" lIns="100775" tIns="50375" rIns="100775" bIns="50375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Shape 64"/>
          <p:cNvGrpSpPr/>
          <p:nvPr/>
        </p:nvGrpSpPr>
        <p:grpSpPr>
          <a:xfrm>
            <a:off x="457200" y="444500"/>
            <a:ext cx="9167812" cy="4498975"/>
            <a:chOff x="457200" y="444500"/>
            <a:chExt cx="9167812" cy="4498975"/>
          </a:xfrm>
        </p:grpSpPr>
        <p:pic>
          <p:nvPicPr>
            <p:cNvPr id="65" name="Shape 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200" y="444500"/>
              <a:ext cx="9167812" cy="449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Shape 66"/>
            <p:cNvSpPr txBox="1"/>
            <p:nvPr/>
          </p:nvSpPr>
          <p:spPr>
            <a:xfrm>
              <a:off x="488950" y="476250"/>
              <a:ext cx="9102725" cy="4435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75" tIns="50375" rIns="100775" bIns="503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554037" y="5156200"/>
            <a:ext cx="9021762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554037" y="547687"/>
            <a:ext cx="9021762" cy="43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608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480"/>
              <a:buFont typeface="Noto Sans Symbols"/>
              <a:buChar char="●"/>
              <a:defRPr sz="3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75"/>
              </a:spcBef>
              <a:spcAft>
                <a:spcPts val="0"/>
              </a:spcAft>
              <a:buClr>
                <a:srgbClr val="F07F09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75"/>
              </a:spcBef>
              <a:spcAft>
                <a:spcPts val="0"/>
              </a:spcAft>
              <a:buClr>
                <a:srgbClr val="ED3742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795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352"/>
              <a:buFont typeface="Verdana"/>
              <a:buChar char="◦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275"/>
              </a:spcBef>
              <a:spcAft>
                <a:spcPts val="0"/>
              </a:spcAft>
              <a:buClr>
                <a:srgbClr val="4A85BF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162425" y="6321425"/>
            <a:ext cx="252095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6683375" y="6321425"/>
            <a:ext cx="2519362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9202737" y="6321425"/>
            <a:ext cx="504825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5" tIns="50375" rIns="100775" bIns="503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ts val="1100"/>
              <a:buFont typeface="Verdana"/>
              <a:buNone/>
              <a:defRPr sz="1100" b="0" i="0" u="none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412750" y="573087"/>
            <a:ext cx="9504362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sng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sng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E2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187" y="4216400"/>
            <a:ext cx="3662362" cy="738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182687" y="463550"/>
            <a:ext cx="74295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Libre Baskerville"/>
              <a:buNone/>
            </a:pPr>
            <a:r>
              <a:rPr lang="en-US" sz="2400" b="1" i="0" u="non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URNIETAKO  SALESIAR  IKASTETXEA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325437" y="1468437"/>
            <a:ext cx="9358312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TAREAS FINALES</a:t>
            </a:r>
            <a:endParaRPr sz="2400" b="0" i="0" u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27.Tarea: Presentación del cuaderno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sng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reparto de tareas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28.Tarea: Diseminación del cuaderno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sng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reparto de tareas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29.Tarea: Evaluación final del plan de equipo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sng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folio giratorio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ndara"/>
              <a:buNone/>
            </a:pP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** Las tareas con este signo serán evaluadas. </a:t>
            </a:r>
            <a:r>
              <a:rPr lang="en-US" sz="24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x</a:t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3897312" y="195262"/>
            <a:ext cx="571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9250" y="2138362"/>
            <a:ext cx="53498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9250" y="2741612"/>
            <a:ext cx="534987" cy="5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568325" y="1822450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DIFICULTADES</a:t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387350" y="3411537"/>
            <a:ext cx="8929687" cy="323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ndara"/>
              <a:buNone/>
            </a:pPr>
            <a:r>
              <a:rPr lang="en-US" sz="2200" b="0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</a:t>
            </a: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Creación de proyectos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Coordinación del profesorado.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La primera impresión es que la implantación de esta metodología requiere mucho tiempo pero con la práctica se sistematiza con relativa facilidad.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1398587"/>
            <a:ext cx="2881312" cy="180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7200900" y="3073400"/>
            <a:ext cx="1800225" cy="3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3968750" y="261937"/>
            <a:ext cx="56435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25437" y="1468437"/>
            <a:ext cx="9358312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VENTAJAS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  Se trabajan muy bien las doce competencias.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  Se trabajan los valores: respeto, solidaridad, ayuda…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  Tanto profesores como alumnos aprenden a enseñar  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   (“enseñar es aprender dos veces”).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  Se potencia la inclusión (el objetivo no es que todos aprendan al mismo nivel).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  La atención al alumno es más personalizada.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  TODOS participan.</a:t>
            </a:r>
            <a:endParaRPr/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3897312" y="195262"/>
            <a:ext cx="571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6312" y="931862"/>
            <a:ext cx="2620962" cy="245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792162" y="1587500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 VENTAJAS</a:t>
            </a: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227012" y="3208337"/>
            <a:ext cx="9698037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ndara"/>
              <a:buNone/>
            </a:pPr>
            <a:r>
              <a:rPr lang="en-US" sz="2200" b="0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</a:t>
            </a: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Además es una metodología muy válida en el proceso enseñanza –aprendizaje.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No exige una revolución, se puede ir “pasito a pasito”.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Estamos viendo que nuestros alumnos son más colaborativos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1663700" y="438150"/>
            <a:ext cx="604837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6896100" y="1587500"/>
            <a:ext cx="1384300" cy="369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762" y="1181100"/>
            <a:ext cx="2405062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3825875" y="261937"/>
            <a:ext cx="55387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-23812" y="1690687"/>
            <a:ext cx="85693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INDISPENSABLES</a:t>
            </a:r>
            <a:endParaRPr/>
          </a:p>
        </p:txBody>
      </p:sp>
      <p:sp>
        <p:nvSpPr>
          <p:cNvPr id="301" name="Shape 301"/>
          <p:cNvSpPr txBox="1"/>
          <p:nvPr/>
        </p:nvSpPr>
        <p:spPr>
          <a:xfrm>
            <a:off x="354012" y="1857375"/>
            <a:ext cx="9361487" cy="5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Ir poco a poco.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Trabajar primero la cohesión de equipo (dinámicas).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Impulsar la coordinación y trabajo en equipo de los     profesores.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Por tanto, planificación de los momentos para ello.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Implicar a la profesora de apoyo (PT).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La evaluación (incluir en las calificaciones de la materia).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• Seguimiento y apoyo del Equipo Directivo.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1655762" y="566737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9100" y="1214437"/>
            <a:ext cx="24479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3968750" y="128587"/>
            <a:ext cx="57864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2232025" y="1316037"/>
            <a:ext cx="56880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500" y="1535112"/>
            <a:ext cx="38322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2520950" y="3113087"/>
            <a:ext cx="50387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ndara"/>
              <a:buNone/>
            </a:pPr>
            <a:r>
              <a:rPr lang="en-US" sz="5400" b="1" i="0" u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Muchas gracias</a:t>
            </a:r>
            <a:endParaRPr/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1500" y="4484687"/>
            <a:ext cx="2828925" cy="19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3240087" y="1477962"/>
            <a:ext cx="856932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“Ikasteko Kooperatu- Kooperatzen Ikasi”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Shape 320" descr="Resultado de imagen de PASOS A SEGUI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9812" y="1330325"/>
            <a:ext cx="2592387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400"/>
            <a:ext cx="41656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Resultado de imagen de EQUIP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3437" y="3413125"/>
            <a:ext cx="2220912" cy="178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437" y="3679825"/>
            <a:ext cx="3094037" cy="149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437" y="1401762"/>
            <a:ext cx="2828925" cy="19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1625" y="4921250"/>
            <a:ext cx="3586162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68750" y="1535112"/>
            <a:ext cx="1570037" cy="155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792162" y="1587500"/>
            <a:ext cx="85693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URNIETAKO  SALESTAR  IKASTETXEA</a:t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1655762" y="438150"/>
            <a:ext cx="6480175" cy="1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 descr="Resultado de imagen de SALESIANOS URNIETA ERAIKI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25" y="2279650"/>
            <a:ext cx="9525000" cy="31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222750" y="5534025"/>
            <a:ext cx="16573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240087" y="1477962"/>
            <a:ext cx="8569325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del centro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68312" y="2608262"/>
            <a:ext cx="9358312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✓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Colegio de Formación Profesional, privado y concertado.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✓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Ubicado en un pueblo de seis mil habitantes a doce km de Donostia.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✓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Tenemos cuatro secciones: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✓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ESO, dos líneas.	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✓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FPB, una linea.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✓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Bachillerato, una línea; dos modalidades.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✓"/>
            </a:pPr>
            <a:r>
              <a:rPr lang="en-US" sz="24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Formación Profesional, ciclos de grado medio y superior. </a:t>
            </a:r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897312" y="195262"/>
            <a:ext cx="571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468687" y="396875"/>
            <a:ext cx="64801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  <p:sp>
        <p:nvSpPr>
          <p:cNvPr id="198" name="Shape 198"/>
          <p:cNvSpPr/>
          <p:nvPr/>
        </p:nvSpPr>
        <p:spPr>
          <a:xfrm rot="-1320000">
            <a:off x="123825" y="3359150"/>
            <a:ext cx="9855200" cy="1077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0000"/>
                </a:moveTo>
                <a:lnTo>
                  <a:pt x="113011" y="30000"/>
                </a:lnTo>
                <a:lnTo>
                  <a:pt x="113011" y="0"/>
                </a:lnTo>
                <a:lnTo>
                  <a:pt x="120000" y="60000"/>
                </a:lnTo>
                <a:lnTo>
                  <a:pt x="113011" y="120000"/>
                </a:lnTo>
                <a:lnTo>
                  <a:pt x="113011" y="90000"/>
                </a:lnTo>
                <a:lnTo>
                  <a:pt x="0" y="90000"/>
                </a:lnTo>
                <a:close/>
              </a:path>
            </a:pathLst>
          </a:cu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60337" y="4386262"/>
            <a:ext cx="1614487" cy="400050"/>
          </a:xfrm>
          <a:prstGeom prst="rect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2008-2009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2447925" y="3536950"/>
            <a:ext cx="1614487" cy="400050"/>
          </a:xfrm>
          <a:prstGeom prst="rect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 2009</a:t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4679950" y="2584450"/>
            <a:ext cx="1614487" cy="400050"/>
          </a:xfrm>
          <a:prstGeom prst="rect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2009-2010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6556375" y="1992312"/>
            <a:ext cx="1614487" cy="400050"/>
          </a:xfrm>
          <a:prstGeom prst="rect">
            <a:avLst/>
          </a:prstGeom>
          <a:noFill/>
          <a:ln w="28575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pic>
        <p:nvPicPr>
          <p:cNvPr id="203" name="Shape 203" descr="Resultado de imagen de PROCE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6150" y="4086225"/>
            <a:ext cx="2676525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562" y="328612"/>
            <a:ext cx="3182937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360362" y="1133475"/>
            <a:ext cx="9504362" cy="85725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360362" y="1219200"/>
            <a:ext cx="9504362" cy="503237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98450" y="2114550"/>
            <a:ext cx="9505950" cy="413385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1133475"/>
            <a:ext cx="9626600" cy="577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400"/>
            <a:ext cx="3816350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312" y="0"/>
            <a:ext cx="2476500" cy="104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468312" y="2206625"/>
            <a:ext cx="9358312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ndara"/>
              <a:buNone/>
            </a:pPr>
            <a:r>
              <a:rPr lang="en-US" sz="4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 interdisciplinar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ndara"/>
              <a:buNone/>
            </a:pPr>
            <a:r>
              <a:rPr lang="en-US" sz="4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JAN ETA IZAN 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ndara"/>
              <a:buNone/>
            </a:pPr>
            <a:r>
              <a:rPr lang="en-US" sz="4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ERES LO QUE COMES </a:t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897312" y="195262"/>
            <a:ext cx="571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325437" y="1468437"/>
            <a:ext cx="9358312" cy="50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AREAS PREVIAS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</a:t>
            </a:r>
            <a:r>
              <a:rPr lang="en-US" sz="24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Dinámicas de equipo</a:t>
            </a:r>
            <a:r>
              <a:rPr lang="en-US" sz="2400" b="1" i="1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“El blanco y la diana “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Presentación del proyecto.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</a:t>
            </a:r>
            <a:r>
              <a:rPr lang="en-US" sz="24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Plan de equipo</a:t>
            </a: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          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Lo que sé y lo que necesito saber. </a:t>
            </a:r>
            <a:r>
              <a:rPr lang="en-US" sz="24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Lápices al centro”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Pedir presupuestos de impresión.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Comparar presupuestos y escoger el más adecuado.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Analizar y hallar medios para financiar el proyecto.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Tarea: Especificar páginas y asignar responsabilidades</a:t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3897312" y="195262"/>
            <a:ext cx="571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5875" y="3144837"/>
            <a:ext cx="53498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0687" y="6118225"/>
            <a:ext cx="53498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437" y="5475287"/>
            <a:ext cx="534987" cy="50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540125" y="6227762"/>
            <a:ext cx="1603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el puzzle</a:t>
            </a:r>
            <a:r>
              <a:rPr lang="en-US" sz="24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325437" y="1468437"/>
            <a:ext cx="9215437" cy="540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INVESTIGACIÓN / DESARROLLO DE TAREAS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9.Tarea: ¿Qué he comido durante la semana?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“Individual”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10.Tarea: veo, pienso, me pregunto.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“folio giratorio”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11.Tarea: Clasificación y análisis de los alimentos y los nutrientes </a:t>
            </a:r>
            <a:r>
              <a:rPr lang="en-US" sz="20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profe</a:t>
            </a:r>
            <a:r>
              <a:rPr lang="en-US" sz="20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”-”parada de tres minutos”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12. Clasificar lo que comemos **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“Individual”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13.Tarea: ¿Quién ha comido el plato más saludable?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14.Tarea: veo, pienso, me pregunto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“folio giratorio”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15.Tarea: entendiendo la tabla: qué sembrar, qué plantar y qué cosechar ** </a:t>
            </a:r>
            <a:r>
              <a:rPr lang="en-US" sz="24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profe</a:t>
            </a:r>
            <a:r>
              <a:rPr lang="en-US" sz="2400" b="1" i="0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 “Parada de tres minutos”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16.Tarea: Producción de verduras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“azada giratoria”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17.Tarea: Dibujar verduras **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“Individual</a:t>
            </a: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3897312" y="195262"/>
            <a:ext cx="571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3437" y="4083050"/>
            <a:ext cx="53498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0562" y="5761037"/>
            <a:ext cx="534987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3500" y="2406650"/>
            <a:ext cx="1214437" cy="7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1663700" y="438150"/>
            <a:ext cx="6048375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325437" y="1468437"/>
            <a:ext cx="9755187" cy="540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INVESTIGACIÓN / DESARROLLO DE TAREAS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18.Tarea: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Evaluación  del plan equipo “</a:t>
            </a:r>
            <a:r>
              <a:rPr lang="en-US" sz="2400" b="1" i="1" u="sng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folio giratorio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19.Tarea: Averiguar las propiedades de las verduras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“Lectura compartida”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20.Tarea: Analizar las recetas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2400" b="1" i="1" u="sng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Lectura compartida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21.Tarea: Escribir una receta **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”1,2,4”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22.Tarea: Aprender vocabulario en inglés.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“Saco de dudas”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23.Tarea: Traducir la receta al inglés **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”1,2,4”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24.Tarea: Dieta diaria y ejercicio físico ** </a:t>
            </a:r>
            <a:r>
              <a:rPr lang="en-US" sz="2400" b="1" i="1" u="none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”Individual”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25.Tarea: Entregar el diseño del libro a los responsables del mismo (Un equipo se encargará de ello)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26.Tarea: Visitar la empresa de impresión.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" y="195262"/>
            <a:ext cx="3182937" cy="6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3897312" y="195262"/>
            <a:ext cx="571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“Ikasteko Kooperatu- Kooperatzen Ikasi”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“Cooperar para Aprender- Aprender a Cooperar”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7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Personalizado</PresentationFormat>
  <Paragraphs>153</Paragraphs>
  <Slides>16</Slides>
  <Notes>16</Notes>
  <HiddenSlides>16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16</vt:i4>
      </vt:variant>
    </vt:vector>
  </HeadingPairs>
  <TitlesOfParts>
    <vt:vector size="35" baseType="lpstr">
      <vt:lpstr>Arial</vt:lpstr>
      <vt:lpstr>Libre Baskerville</vt:lpstr>
      <vt:lpstr>Calibri</vt:lpstr>
      <vt:lpstr>Verdana</vt:lpstr>
      <vt:lpstr>Times New Roman</vt:lpstr>
      <vt:lpstr>Noto Sans Symbols</vt:lpstr>
      <vt:lpstr>Candara</vt:lpstr>
      <vt:lpstr>7_Aspecto</vt:lpstr>
      <vt:lpstr>Aspecto</vt:lpstr>
      <vt:lpstr>1_Aspecto</vt:lpstr>
      <vt:lpstr>2_Aspecto</vt:lpstr>
      <vt:lpstr>3_Aspecto</vt:lpstr>
      <vt:lpstr>4_Aspecto</vt:lpstr>
      <vt:lpstr>5_Aspecto</vt:lpstr>
      <vt:lpstr>6_Aspecto</vt:lpstr>
      <vt:lpstr>8_Aspecto</vt:lpstr>
      <vt:lpstr>9_Aspecto</vt:lpstr>
      <vt:lpstr>10_Aspecto</vt:lpstr>
      <vt:lpstr>11_Aspecto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Begoña Rodríguez</dc:creator>
  <cp:lastModifiedBy>Begoña Rodríguez</cp:lastModifiedBy>
  <cp:revision>1</cp:revision>
  <dcterms:modified xsi:type="dcterms:W3CDTF">2018-02-14T10:20:20Z</dcterms:modified>
</cp:coreProperties>
</file>